
<file path=[Content_Types].xml><?xml version="1.0" encoding="utf-8"?>
<Types xmlns="http://schemas.openxmlformats.org/package/2006/content-types">
  <Default Extension="xml" ContentType="application/xml"/>
  <Default Extension="jpeg" ContentType="image/jpeg"/>
  <Default Extension="png" ContentType="image/png"/>
  <Default Extension="jpg" ContentType="image/jpe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2"/>
  </p:notesMasterIdLst>
  <p:sldIdLst>
    <p:sldId id="256" r:id="rId2"/>
    <p:sldId id="258" r:id="rId3"/>
    <p:sldId id="259" r:id="rId4"/>
    <p:sldId id="260" r:id="rId5"/>
    <p:sldId id="261" r:id="rId6"/>
    <p:sldId id="262" r:id="rId7"/>
    <p:sldId id="263" r:id="rId8"/>
    <p:sldId id="278" r:id="rId9"/>
    <p:sldId id="264" r:id="rId10"/>
    <p:sldId id="274" r:id="rId11"/>
    <p:sldId id="275" r:id="rId12"/>
    <p:sldId id="265" r:id="rId13"/>
    <p:sldId id="266" r:id="rId14"/>
    <p:sldId id="272" r:id="rId15"/>
    <p:sldId id="268" r:id="rId16"/>
    <p:sldId id="273" r:id="rId17"/>
    <p:sldId id="269" r:id="rId18"/>
    <p:sldId id="276" r:id="rId19"/>
    <p:sldId id="277" r:id="rId20"/>
    <p:sldId id="270" r:id="rId2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3101"/>
    <p:restoredTop sz="94617"/>
  </p:normalViewPr>
  <p:slideViewPr>
    <p:cSldViewPr snapToGrid="0" snapToObjects="1">
      <p:cViewPr varScale="1">
        <p:scale>
          <a:sx n="88" d="100"/>
          <a:sy n="88" d="100"/>
        </p:scale>
        <p:origin x="176" y="30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notesMaster" Target="notesMasters/notesMaster1.xml"/><Relationship Id="rId23" Type="http://schemas.openxmlformats.org/officeDocument/2006/relationships/presProps" Target="presProps.xml"/><Relationship Id="rId24" Type="http://schemas.openxmlformats.org/officeDocument/2006/relationships/viewProps" Target="viewProps.xml"/><Relationship Id="rId25" Type="http://schemas.openxmlformats.org/officeDocument/2006/relationships/theme" Target="theme/theme1.xml"/><Relationship Id="rId26"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4B9AE50-91D0-2044-BBE4-466735953401}" type="datetimeFigureOut">
              <a:rPr lang="en-US" smtClean="0"/>
              <a:t>3/8/18</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FDBC9BD-B00F-AF4E-968C-D329612F1BC9}" type="slidenum">
              <a:rPr lang="en-US" smtClean="0"/>
              <a:t>‹#›</a:t>
            </a:fld>
            <a:endParaRPr lang="en-US"/>
          </a:p>
        </p:txBody>
      </p:sp>
    </p:spTree>
    <p:extLst>
      <p:ext uri="{BB962C8B-B14F-4D97-AF65-F5344CB8AC3E}">
        <p14:creationId xmlns:p14="http://schemas.microsoft.com/office/powerpoint/2010/main" val="183152499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9252ADA5-7FA6-CE4F-BB2D-2A3898D6999E}" type="datetimeFigureOut">
              <a:rPr lang="en-US" smtClean="0"/>
              <a:t>3/8/18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457D33B-69B1-9A48-802B-43618DC523F9}" type="slidenum">
              <a:rPr lang="en-US" smtClean="0"/>
              <a:t>‹#›</a:t>
            </a:fld>
            <a:endParaRPr lang="en-US"/>
          </a:p>
        </p:txBody>
      </p:sp>
    </p:spTree>
    <p:extLst>
      <p:ext uri="{BB962C8B-B14F-4D97-AF65-F5344CB8AC3E}">
        <p14:creationId xmlns:p14="http://schemas.microsoft.com/office/powerpoint/2010/main" val="54922606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252ADA5-7FA6-CE4F-BB2D-2A3898D6999E}" type="datetimeFigureOut">
              <a:rPr lang="en-US" smtClean="0"/>
              <a:t>3/8/18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457D33B-69B1-9A48-802B-43618DC523F9}" type="slidenum">
              <a:rPr lang="en-US" smtClean="0"/>
              <a:t>‹#›</a:t>
            </a:fld>
            <a:endParaRPr lang="en-US"/>
          </a:p>
        </p:txBody>
      </p:sp>
    </p:spTree>
    <p:extLst>
      <p:ext uri="{BB962C8B-B14F-4D97-AF65-F5344CB8AC3E}">
        <p14:creationId xmlns:p14="http://schemas.microsoft.com/office/powerpoint/2010/main" val="95772603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252ADA5-7FA6-CE4F-BB2D-2A3898D6999E}" type="datetimeFigureOut">
              <a:rPr lang="en-US" smtClean="0"/>
              <a:t>3/8/18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457D33B-69B1-9A48-802B-43618DC523F9}" type="slidenum">
              <a:rPr lang="en-US" smtClean="0"/>
              <a:t>‹#›</a:t>
            </a:fld>
            <a:endParaRPr lang="en-US"/>
          </a:p>
        </p:txBody>
      </p:sp>
    </p:spTree>
    <p:extLst>
      <p:ext uri="{BB962C8B-B14F-4D97-AF65-F5344CB8AC3E}">
        <p14:creationId xmlns:p14="http://schemas.microsoft.com/office/powerpoint/2010/main" val="111153598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9252ADA5-7FA6-CE4F-BB2D-2A3898D6999E}" type="datetimeFigureOut">
              <a:rPr lang="en-US" smtClean="0"/>
              <a:t>3/8/18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457D33B-69B1-9A48-802B-43618DC523F9}" type="slidenum">
              <a:rPr lang="en-US" smtClean="0"/>
              <a:t>‹#›</a:t>
            </a:fld>
            <a:endParaRPr lang="en-US"/>
          </a:p>
        </p:txBody>
      </p:sp>
    </p:spTree>
    <p:extLst>
      <p:ext uri="{BB962C8B-B14F-4D97-AF65-F5344CB8AC3E}">
        <p14:creationId xmlns:p14="http://schemas.microsoft.com/office/powerpoint/2010/main" val="62497060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9252ADA5-7FA6-CE4F-BB2D-2A3898D6999E}" type="datetimeFigureOut">
              <a:rPr lang="en-US" smtClean="0"/>
              <a:t>3/8/18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457D33B-69B1-9A48-802B-43618DC523F9}" type="slidenum">
              <a:rPr lang="en-US" smtClean="0"/>
              <a:t>‹#›</a:t>
            </a:fld>
            <a:endParaRPr lang="en-US"/>
          </a:p>
        </p:txBody>
      </p:sp>
    </p:spTree>
    <p:extLst>
      <p:ext uri="{BB962C8B-B14F-4D97-AF65-F5344CB8AC3E}">
        <p14:creationId xmlns:p14="http://schemas.microsoft.com/office/powerpoint/2010/main" val="53847437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9252ADA5-7FA6-CE4F-BB2D-2A3898D6999E}" type="datetimeFigureOut">
              <a:rPr lang="en-US" smtClean="0"/>
              <a:t>3/8/18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457D33B-69B1-9A48-802B-43618DC523F9}" type="slidenum">
              <a:rPr lang="en-US" smtClean="0"/>
              <a:t>‹#›</a:t>
            </a:fld>
            <a:endParaRPr lang="en-US"/>
          </a:p>
        </p:txBody>
      </p:sp>
    </p:spTree>
    <p:extLst>
      <p:ext uri="{BB962C8B-B14F-4D97-AF65-F5344CB8AC3E}">
        <p14:creationId xmlns:p14="http://schemas.microsoft.com/office/powerpoint/2010/main" val="64268174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252ADA5-7FA6-CE4F-BB2D-2A3898D6999E}" type="datetimeFigureOut">
              <a:rPr lang="en-US" smtClean="0"/>
              <a:t>3/8/18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457D33B-69B1-9A48-802B-43618DC523F9}" type="slidenum">
              <a:rPr lang="en-US" smtClean="0"/>
              <a:t>‹#›</a:t>
            </a:fld>
            <a:endParaRPr lang="en-US"/>
          </a:p>
        </p:txBody>
      </p:sp>
    </p:spTree>
    <p:extLst>
      <p:ext uri="{BB962C8B-B14F-4D97-AF65-F5344CB8AC3E}">
        <p14:creationId xmlns:p14="http://schemas.microsoft.com/office/powerpoint/2010/main" val="185684425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252ADA5-7FA6-CE4F-BB2D-2A3898D6999E}" type="datetimeFigureOut">
              <a:rPr lang="en-US" smtClean="0"/>
              <a:t>3/8/18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457D33B-69B1-9A48-802B-43618DC523F9}" type="slidenum">
              <a:rPr lang="en-US" smtClean="0"/>
              <a:t>‹#›</a:t>
            </a:fld>
            <a:endParaRPr lang="en-US"/>
          </a:p>
        </p:txBody>
      </p:sp>
    </p:spTree>
    <p:extLst>
      <p:ext uri="{BB962C8B-B14F-4D97-AF65-F5344CB8AC3E}">
        <p14:creationId xmlns:p14="http://schemas.microsoft.com/office/powerpoint/2010/main" val="74910280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252ADA5-7FA6-CE4F-BB2D-2A3898D6999E}" type="datetimeFigureOut">
              <a:rPr lang="en-US" smtClean="0"/>
              <a:t>3/8/18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457D33B-69B1-9A48-802B-43618DC523F9}" type="slidenum">
              <a:rPr lang="en-US" smtClean="0"/>
              <a:t>‹#›</a:t>
            </a:fld>
            <a:endParaRPr lang="en-US"/>
          </a:p>
        </p:txBody>
      </p:sp>
    </p:spTree>
    <p:extLst>
      <p:ext uri="{BB962C8B-B14F-4D97-AF65-F5344CB8AC3E}">
        <p14:creationId xmlns:p14="http://schemas.microsoft.com/office/powerpoint/2010/main" val="162177214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252ADA5-7FA6-CE4F-BB2D-2A3898D6999E}" type="datetimeFigureOut">
              <a:rPr lang="en-US" smtClean="0"/>
              <a:t>3/8/18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457D33B-69B1-9A48-802B-43618DC523F9}" type="slidenum">
              <a:rPr lang="en-US" smtClean="0"/>
              <a:t>‹#›</a:t>
            </a:fld>
            <a:endParaRPr lang="en-US"/>
          </a:p>
        </p:txBody>
      </p:sp>
    </p:spTree>
    <p:extLst>
      <p:ext uri="{BB962C8B-B14F-4D97-AF65-F5344CB8AC3E}">
        <p14:creationId xmlns:p14="http://schemas.microsoft.com/office/powerpoint/2010/main" val="126206051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252ADA5-7FA6-CE4F-BB2D-2A3898D6999E}" type="datetimeFigureOut">
              <a:rPr lang="en-US" smtClean="0"/>
              <a:t>3/8/18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457D33B-69B1-9A48-802B-43618DC523F9}" type="slidenum">
              <a:rPr lang="en-US" smtClean="0"/>
              <a:t>‹#›</a:t>
            </a:fld>
            <a:endParaRPr lang="en-US"/>
          </a:p>
        </p:txBody>
      </p:sp>
    </p:spTree>
    <p:extLst>
      <p:ext uri="{BB962C8B-B14F-4D97-AF65-F5344CB8AC3E}">
        <p14:creationId xmlns:p14="http://schemas.microsoft.com/office/powerpoint/2010/main" val="755161414"/>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252ADA5-7FA6-CE4F-BB2D-2A3898D6999E}" type="datetimeFigureOut">
              <a:rPr lang="en-US" smtClean="0"/>
              <a:t>3/8/18</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457D33B-69B1-9A48-802B-43618DC523F9}" type="slidenum">
              <a:rPr lang="en-US" smtClean="0"/>
              <a:t>‹#›</a:t>
            </a:fld>
            <a:endParaRPr lang="en-US"/>
          </a:p>
        </p:txBody>
      </p:sp>
    </p:spTree>
    <p:extLst>
      <p:ext uri="{BB962C8B-B14F-4D97-AF65-F5344CB8AC3E}">
        <p14:creationId xmlns:p14="http://schemas.microsoft.com/office/powerpoint/2010/main" val="21098618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hyperlink" Target="https://www.cdc.gov/parasites/giardia/index.html" TargetMode="External"/><Relationship Id="rId4" Type="http://schemas.openxmlformats.org/officeDocument/2006/relationships/hyperlink" Target="https://www.cdc.gov/parasites/leishmaniasis/index.html" TargetMode="External"/><Relationship Id="rId5" Type="http://schemas.openxmlformats.org/officeDocument/2006/relationships/hyperlink" Target="https://www.cdc.gov/parasites/balantidium/index.html" TargetMode="External"/><Relationship Id="rId6" Type="http://schemas.openxmlformats.org/officeDocument/2006/relationships/hyperlink" Target="http://www.cdc.gov/malaria/index.html" TargetMode="External"/><Relationship Id="rId7" Type="http://schemas.openxmlformats.org/officeDocument/2006/relationships/hyperlink" Target="https://www.cdc.gov/parasites/crypto/index.html" TargetMode="External"/><Relationship Id="rId1" Type="http://schemas.openxmlformats.org/officeDocument/2006/relationships/slideLayout" Target="../slideLayouts/slideLayout2.xml"/><Relationship Id="rId2" Type="http://schemas.openxmlformats.org/officeDocument/2006/relationships/image" Target="../media/image3.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drtoddwatts.com/" TargetMode="Externa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7.jpe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8.jpeg"/></Relationships>
</file>

<file path=ppt/slides/_rels/slide16.xml.rels><?xml version="1.0" encoding="UTF-8" standalone="yes"?>
<Relationships xmlns="http://schemas.openxmlformats.org/package/2006/relationships"><Relationship Id="rId3" Type="http://schemas.openxmlformats.org/officeDocument/2006/relationships/hyperlink" Target="https://en.wikipedia.org/wiki/Microorganism" TargetMode="External"/><Relationship Id="rId4" Type="http://schemas.openxmlformats.org/officeDocument/2006/relationships/hyperlink" Target="https://en.wikipedia.org/wiki/Antibiotics" TargetMode="External"/><Relationship Id="rId1" Type="http://schemas.openxmlformats.org/officeDocument/2006/relationships/slideLayout" Target="../slideLayouts/slideLayout2.xml"/><Relationship Id="rId2" Type="http://schemas.openxmlformats.org/officeDocument/2006/relationships/hyperlink" Target="https://en.wikipedia.org/wiki/Endotoxin" TargetMode="Externa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9.jp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hyperlink" Target="https://www.sophianutrition.com/products/green-clay-1-lb" TargetMode="External"/><Relationship Id="rId4" Type="http://schemas.openxmlformats.org/officeDocument/2006/relationships/hyperlink" Target="https://www.sophianutrition.com/products/zeobind-200-grams-by-biopure" TargetMode="External"/><Relationship Id="rId5" Type="http://schemas.openxmlformats.org/officeDocument/2006/relationships/hyperlink" Target="https://www.sophianutrition.com/products/gi-detox-60-capsules" TargetMode="External"/><Relationship Id="rId6" Type="http://schemas.openxmlformats.org/officeDocument/2006/relationships/hyperlink" Target="https://www.sophianutrition.com/products/enterosgel-225-gm" TargetMode="External"/><Relationship Id="rId7" Type="http://schemas.openxmlformats.org/officeDocument/2006/relationships/hyperlink" Target="https://www.sophianutrition.com/products/biosil-1-oz" TargetMode="External"/><Relationship Id="rId8" Type="http://schemas.openxmlformats.org/officeDocument/2006/relationships/hyperlink" Target="https://www.sophianutrition.com/products/pectasol-c-454-grams-by-econugenics" TargetMode="External"/><Relationship Id="rId1" Type="http://schemas.openxmlformats.org/officeDocument/2006/relationships/slideLayout" Target="../slideLayouts/slideLayout2.xml"/><Relationship Id="rId2" Type="http://schemas.openxmlformats.org/officeDocument/2006/relationships/hyperlink" Target="https://www.sophianutrition.com/products/chlorella-pyrenoidosa-1000-tabs" TargetMode="Externa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385762"/>
            <a:ext cx="9144000" cy="2387600"/>
          </a:xfrm>
        </p:spPr>
        <p:txBody>
          <a:bodyPr/>
          <a:lstStyle/>
          <a:p>
            <a:r>
              <a:rPr lang="en-US" dirty="0" smtClean="0"/>
              <a:t>Parasite 101</a:t>
            </a:r>
            <a:endParaRPr lang="en-US" dirty="0"/>
          </a:p>
        </p:txBody>
      </p:sp>
      <p:sp>
        <p:nvSpPr>
          <p:cNvPr id="3" name="Subtitle 2"/>
          <p:cNvSpPr>
            <a:spLocks noGrp="1"/>
          </p:cNvSpPr>
          <p:nvPr>
            <p:ph type="subTitle" idx="1"/>
          </p:nvPr>
        </p:nvSpPr>
        <p:spPr>
          <a:xfrm>
            <a:off x="1524000" y="2358189"/>
            <a:ext cx="9144000" cy="2899611"/>
          </a:xfrm>
        </p:spPr>
        <p:txBody>
          <a:bodyPr>
            <a:normAutofit/>
          </a:bodyPr>
          <a:lstStyle/>
          <a:p>
            <a:r>
              <a:rPr lang="en-US" dirty="0" smtClean="0"/>
              <a:t>6 Week Parasite Challenge</a:t>
            </a:r>
            <a:endParaRPr lang="en-US" dirty="0" smtClean="0"/>
          </a:p>
          <a:p>
            <a:r>
              <a:rPr lang="en-US" dirty="0" smtClean="0"/>
              <a:t>Dr. Christine Schaffner</a:t>
            </a:r>
          </a:p>
          <a:p>
            <a:r>
              <a:rPr lang="en-US" dirty="0" err="1" smtClean="0"/>
              <a:t>Drchristineschaffner.com</a:t>
            </a:r>
            <a:endParaRPr lang="en-US" dirty="0"/>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3926268"/>
            <a:ext cx="12192000" cy="2931732"/>
          </a:xfrm>
          <a:prstGeom prst="rect">
            <a:avLst/>
          </a:prstGeom>
        </p:spPr>
      </p:pic>
    </p:spTree>
    <p:extLst>
      <p:ext uri="{BB962C8B-B14F-4D97-AF65-F5344CB8AC3E}">
        <p14:creationId xmlns:p14="http://schemas.microsoft.com/office/powerpoint/2010/main" val="36953132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11" name="Straight Arrow Connector 10">
            <a:extLst>
              <a:ext uri="{FF2B5EF4-FFF2-40B4-BE49-F238E27FC236}">
                <a16:creationId xmlns:a16="http://schemas.microsoft.com/office/drawing/2014/main" xmlns="" id="{E4A809D5-3600-46D4-A466-67F2349A54FB}"/>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55320" y="2316480"/>
            <a:ext cx="4937760" cy="0"/>
          </a:xfrm>
          <a:prstGeom prst="straightConnector1">
            <a:avLst/>
          </a:prstGeom>
          <a:ln w="19050" cap="sq">
            <a:solidFill>
              <a:schemeClr val="tx1"/>
            </a:solidFill>
            <a:tailEnd type="none"/>
          </a:ln>
        </p:spPr>
        <p:style>
          <a:lnRef idx="1">
            <a:schemeClr val="accent1"/>
          </a:lnRef>
          <a:fillRef idx="0">
            <a:schemeClr val="accent1"/>
          </a:fillRef>
          <a:effectRef idx="0">
            <a:schemeClr val="accent1"/>
          </a:effectRef>
          <a:fontRef idx="minor">
            <a:schemeClr val="tx1"/>
          </a:fontRef>
        </p:style>
      </p:cxnSp>
      <p:pic>
        <p:nvPicPr>
          <p:cNvPr id="2" name="Picture 1"/>
          <p:cNvPicPr>
            <a:picLocks noChangeAspect="1"/>
          </p:cNvPicPr>
          <p:nvPr/>
        </p:nvPicPr>
        <p:blipFill rotWithShape="1">
          <a:blip r:embed="rId2">
            <a:extLst>
              <a:ext uri="{28A0092B-C50C-407E-A947-70E740481C1C}">
                <a14:useLocalDpi xmlns:a14="http://schemas.microsoft.com/office/drawing/2010/main" val="0"/>
              </a:ext>
            </a:extLst>
          </a:blip>
          <a:srcRect l="762" r="49529"/>
          <a:stretch/>
        </p:blipFill>
        <p:spPr>
          <a:xfrm>
            <a:off x="5878849" y="10"/>
            <a:ext cx="6313150" cy="6857987"/>
          </a:xfrm>
          <a:custGeom>
            <a:avLst/>
            <a:gdLst>
              <a:gd name="connsiteX0" fmla="*/ 65565 w 6313150"/>
              <a:gd name="connsiteY0" fmla="*/ 0 h 6857997"/>
              <a:gd name="connsiteX1" fmla="*/ 6313150 w 6313150"/>
              <a:gd name="connsiteY1" fmla="*/ 0 h 6857997"/>
              <a:gd name="connsiteX2" fmla="*/ 6313150 w 6313150"/>
              <a:gd name="connsiteY2" fmla="*/ 6857997 h 6857997"/>
              <a:gd name="connsiteX3" fmla="*/ 3293946 w 6313150"/>
              <a:gd name="connsiteY3" fmla="*/ 6857997 h 6857997"/>
              <a:gd name="connsiteX4" fmla="*/ 3235857 w 6313150"/>
              <a:gd name="connsiteY4" fmla="*/ 6823061 h 6857997"/>
              <a:gd name="connsiteX5" fmla="*/ 0 w 6313150"/>
              <a:gd name="connsiteY5" fmla="*/ 951803 h 6857997"/>
              <a:gd name="connsiteX6" fmla="*/ 31536 w 6313150"/>
              <a:gd name="connsiteY6" fmla="*/ 285771 h 68579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313150" h="6857997">
                <a:moveTo>
                  <a:pt x="65565" y="0"/>
                </a:moveTo>
                <a:lnTo>
                  <a:pt x="6313150" y="0"/>
                </a:lnTo>
                <a:lnTo>
                  <a:pt x="6313150" y="6857997"/>
                </a:lnTo>
                <a:lnTo>
                  <a:pt x="3293946" y="6857997"/>
                </a:lnTo>
                <a:lnTo>
                  <a:pt x="3235857" y="6823061"/>
                </a:lnTo>
                <a:cubicBezTo>
                  <a:pt x="1291240" y="5592803"/>
                  <a:pt x="0" y="3423096"/>
                  <a:pt x="0" y="951803"/>
                </a:cubicBezTo>
                <a:cubicBezTo>
                  <a:pt x="0" y="727140"/>
                  <a:pt x="10673" y="504970"/>
                  <a:pt x="31536" y="285771"/>
                </a:cubicBezTo>
                <a:close/>
              </a:path>
            </a:pathLst>
          </a:custGeom>
        </p:spPr>
      </p:pic>
      <p:sp>
        <p:nvSpPr>
          <p:cNvPr id="5" name="Title 4"/>
          <p:cNvSpPr>
            <a:spLocks noGrp="1"/>
          </p:cNvSpPr>
          <p:nvPr>
            <p:ph type="title"/>
          </p:nvPr>
        </p:nvSpPr>
        <p:spPr>
          <a:xfrm>
            <a:off x="655320" y="365125"/>
            <a:ext cx="5120114" cy="1692794"/>
          </a:xfrm>
        </p:spPr>
        <p:txBody>
          <a:bodyPr>
            <a:normAutofit/>
          </a:bodyPr>
          <a:lstStyle/>
          <a:p>
            <a:r>
              <a:rPr lang="en-US" dirty="0"/>
              <a:t>Straight from the CDC</a:t>
            </a:r>
          </a:p>
        </p:txBody>
      </p:sp>
      <p:sp>
        <p:nvSpPr>
          <p:cNvPr id="6" name="Content Placeholder 5"/>
          <p:cNvSpPr>
            <a:spLocks noGrp="1"/>
          </p:cNvSpPr>
          <p:nvPr>
            <p:ph idx="1"/>
          </p:nvPr>
        </p:nvSpPr>
        <p:spPr>
          <a:xfrm>
            <a:off x="655321" y="2575034"/>
            <a:ext cx="5120113" cy="3462228"/>
          </a:xfrm>
        </p:spPr>
        <p:txBody>
          <a:bodyPr>
            <a:normAutofit/>
          </a:bodyPr>
          <a:lstStyle/>
          <a:p>
            <a:r>
              <a:rPr lang="en-US" sz="1800" dirty="0"/>
              <a:t>“The perception that parasitic diseases are no longer relevant or important is a major impediment to implementing currently available control and prevention strategies,” the authors note. </a:t>
            </a:r>
            <a:endParaRPr lang="en-US" sz="1800" dirty="0" smtClean="0"/>
          </a:p>
          <a:p>
            <a:r>
              <a:rPr lang="en-US" sz="1800" dirty="0" smtClean="0"/>
              <a:t>“</a:t>
            </a:r>
            <a:r>
              <a:rPr lang="en-US" sz="1800" dirty="0"/>
              <a:t>The Neglected Parasitic Infections in the United States are part of the global burden of parasitic diseases, and strategies that reduce or eliminate them in the United States can someday be applied globally.”</a:t>
            </a:r>
            <a:br>
              <a:rPr lang="en-US" sz="1800" dirty="0"/>
            </a:br>
            <a:endParaRPr lang="en-US" sz="1800" dirty="0"/>
          </a:p>
        </p:txBody>
      </p:sp>
    </p:spTree>
    <p:extLst>
      <p:ext uri="{BB962C8B-B14F-4D97-AF65-F5344CB8AC3E}">
        <p14:creationId xmlns:p14="http://schemas.microsoft.com/office/powerpoint/2010/main" val="363395081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are parasites?</a:t>
            </a:r>
            <a:endParaRPr lang="en-US" dirty="0"/>
          </a:p>
        </p:txBody>
      </p:sp>
      <p:sp>
        <p:nvSpPr>
          <p:cNvPr id="3" name="Content Placeholder 2"/>
          <p:cNvSpPr>
            <a:spLocks noGrp="1"/>
          </p:cNvSpPr>
          <p:nvPr>
            <p:ph idx="1"/>
          </p:nvPr>
        </p:nvSpPr>
        <p:spPr/>
        <p:txBody>
          <a:bodyPr/>
          <a:lstStyle/>
          <a:p>
            <a:r>
              <a:rPr lang="en-US" dirty="0"/>
              <a:t>A parasite is an organism that lives on or in a host organism and gets its food from or at the expense of its host. </a:t>
            </a:r>
            <a:endParaRPr lang="en-US" dirty="0" smtClean="0"/>
          </a:p>
          <a:p>
            <a:r>
              <a:rPr lang="en-US" dirty="0" smtClean="0"/>
              <a:t>There </a:t>
            </a:r>
            <a:r>
              <a:rPr lang="en-US" dirty="0"/>
              <a:t>are three main classes of parasites that can cause disease in humans: </a:t>
            </a:r>
            <a:endParaRPr lang="en-US" dirty="0" smtClean="0"/>
          </a:p>
          <a:p>
            <a:pPr lvl="1"/>
            <a:r>
              <a:rPr lang="en-US" dirty="0"/>
              <a:t>P</a:t>
            </a:r>
            <a:r>
              <a:rPr lang="en-US" dirty="0" smtClean="0"/>
              <a:t>rotozoa</a:t>
            </a:r>
          </a:p>
          <a:p>
            <a:pPr lvl="1"/>
            <a:r>
              <a:rPr lang="en-US" dirty="0" smtClean="0"/>
              <a:t>Helminths</a:t>
            </a:r>
          </a:p>
          <a:p>
            <a:pPr lvl="1"/>
            <a:r>
              <a:rPr lang="en-US" dirty="0" err="1" smtClean="0"/>
              <a:t>Ectoparasites</a:t>
            </a:r>
            <a:endParaRPr lang="en-US" dirty="0"/>
          </a:p>
        </p:txBody>
      </p:sp>
    </p:spTree>
    <p:extLst>
      <p:ext uri="{BB962C8B-B14F-4D97-AF65-F5344CB8AC3E}">
        <p14:creationId xmlns:p14="http://schemas.microsoft.com/office/powerpoint/2010/main" val="196489515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2">
            <a:extLst>
              <a:ext uri="{28A0092B-C50C-407E-A947-70E740481C1C}">
                <a14:useLocalDpi xmlns:a14="http://schemas.microsoft.com/office/drawing/2010/main" val="0"/>
              </a:ext>
            </a:extLst>
          </a:blip>
          <a:srcRect l="1594" r="6999" b="-1"/>
          <a:stretch/>
        </p:blipFill>
        <p:spPr>
          <a:xfrm>
            <a:off x="8020569" y="1904284"/>
            <a:ext cx="3152439" cy="3448850"/>
          </a:xfrm>
          <a:prstGeom prst="rect">
            <a:avLst/>
          </a:prstGeom>
        </p:spPr>
      </p:pic>
      <p:sp>
        <p:nvSpPr>
          <p:cNvPr id="2" name="Title 1"/>
          <p:cNvSpPr>
            <a:spLocks noGrp="1"/>
          </p:cNvSpPr>
          <p:nvPr>
            <p:ph type="title"/>
          </p:nvPr>
        </p:nvSpPr>
        <p:spPr>
          <a:xfrm>
            <a:off x="838200" y="365125"/>
            <a:ext cx="10515600" cy="1325563"/>
          </a:xfrm>
        </p:spPr>
        <p:txBody>
          <a:bodyPr>
            <a:normAutofit/>
          </a:bodyPr>
          <a:lstStyle/>
          <a:p>
            <a:r>
              <a:rPr lang="en-US" dirty="0"/>
              <a:t>Protozoa</a:t>
            </a:r>
          </a:p>
        </p:txBody>
      </p:sp>
      <p:sp>
        <p:nvSpPr>
          <p:cNvPr id="3" name="Content Placeholder 2"/>
          <p:cNvSpPr>
            <a:spLocks noGrp="1"/>
          </p:cNvSpPr>
          <p:nvPr>
            <p:ph idx="1"/>
          </p:nvPr>
        </p:nvSpPr>
        <p:spPr>
          <a:xfrm>
            <a:off x="838199" y="1825625"/>
            <a:ext cx="6714067" cy="4351338"/>
          </a:xfrm>
        </p:spPr>
        <p:txBody>
          <a:bodyPr>
            <a:normAutofit/>
          </a:bodyPr>
          <a:lstStyle/>
          <a:p>
            <a:r>
              <a:rPr lang="en-US" sz="1700" dirty="0"/>
              <a:t>Protozoa are microscopic, one-celled organisms</a:t>
            </a:r>
          </a:p>
          <a:p>
            <a:r>
              <a:rPr lang="en-US" sz="1700" dirty="0"/>
              <a:t>Transmission of protozoa that live in a human's intestine to another human typically occurs through a fecal-oral route </a:t>
            </a:r>
          </a:p>
          <a:p>
            <a:r>
              <a:rPr lang="en-US" sz="1700" dirty="0"/>
              <a:t>Protozoa that live in the blood or tissue of humans are transmitted to other humans by an arthropod vector (for example, through the bite of a mosquito or sand fly)</a:t>
            </a:r>
          </a:p>
          <a:p>
            <a:pPr lvl="1"/>
            <a:r>
              <a:rPr lang="en-US" sz="1700" dirty="0" err="1"/>
              <a:t>Sarcodina</a:t>
            </a:r>
            <a:r>
              <a:rPr lang="en-US" sz="1700" dirty="0"/>
              <a:t> – the ameba, e.g., </a:t>
            </a:r>
            <a:r>
              <a:rPr lang="en-US" sz="1700" i="1" dirty="0"/>
              <a:t>Entamoeba</a:t>
            </a:r>
            <a:endParaRPr lang="en-US" sz="1700" dirty="0"/>
          </a:p>
          <a:p>
            <a:pPr lvl="1"/>
            <a:r>
              <a:rPr lang="en-US" sz="1700" dirty="0" err="1"/>
              <a:t>Mastigophora</a:t>
            </a:r>
            <a:r>
              <a:rPr lang="en-US" sz="1700" dirty="0"/>
              <a:t> – the flagellates, e.g., </a:t>
            </a:r>
            <a:r>
              <a:rPr lang="en-US" sz="1700" i="1" u="sng" dirty="0">
                <a:hlinkClick r:id="rId3"/>
              </a:rPr>
              <a:t>Giardia</a:t>
            </a:r>
            <a:r>
              <a:rPr lang="en-US" sz="1700" dirty="0"/>
              <a:t>, </a:t>
            </a:r>
            <a:r>
              <a:rPr lang="en-US" sz="1700" i="1" u="sng" dirty="0">
                <a:hlinkClick r:id="rId4"/>
              </a:rPr>
              <a:t>Leishmania</a:t>
            </a:r>
            <a:endParaRPr lang="en-US" sz="1700" dirty="0"/>
          </a:p>
          <a:p>
            <a:pPr lvl="1"/>
            <a:r>
              <a:rPr lang="en-US" sz="1700" dirty="0" err="1"/>
              <a:t>Ciliophora</a:t>
            </a:r>
            <a:r>
              <a:rPr lang="en-US" sz="1700" dirty="0"/>
              <a:t> – the ciliates, e.g., </a:t>
            </a:r>
            <a:r>
              <a:rPr lang="en-US" sz="1700" i="1" u="sng" dirty="0">
                <a:hlinkClick r:id="rId5"/>
              </a:rPr>
              <a:t>Balantidium</a:t>
            </a:r>
            <a:endParaRPr lang="en-US" sz="1700" dirty="0"/>
          </a:p>
          <a:p>
            <a:pPr lvl="1"/>
            <a:r>
              <a:rPr lang="en-US" sz="1700" dirty="0" err="1"/>
              <a:t>Sporozoa</a:t>
            </a:r>
            <a:r>
              <a:rPr lang="en-US" sz="1700" dirty="0"/>
              <a:t> – organisms whose adult stage is not motile e.g., </a:t>
            </a:r>
            <a:r>
              <a:rPr lang="en-US" sz="1700" i="1" u="sng" dirty="0">
                <a:hlinkClick r:id="rId6"/>
              </a:rPr>
              <a:t>Plasmodium</a:t>
            </a:r>
            <a:r>
              <a:rPr lang="en-US" sz="1700" dirty="0"/>
              <a:t>, </a:t>
            </a:r>
            <a:r>
              <a:rPr lang="en-US" sz="1700" i="1" u="sng" dirty="0" smtClean="0">
                <a:hlinkClick r:id="rId7"/>
              </a:rPr>
              <a:t>Cryptosporidium</a:t>
            </a:r>
            <a:endParaRPr lang="en-US" sz="1700" dirty="0"/>
          </a:p>
          <a:p>
            <a:r>
              <a:rPr lang="en-US" sz="1700" dirty="0" err="1"/>
              <a:t>Babesiosis</a:t>
            </a:r>
            <a:r>
              <a:rPr lang="en-US" sz="1700" dirty="0"/>
              <a:t> is a </a:t>
            </a:r>
            <a:r>
              <a:rPr lang="en-US" sz="1700" dirty="0" smtClean="0"/>
              <a:t>disease caused </a:t>
            </a:r>
            <a:r>
              <a:rPr lang="en-US" sz="1700" dirty="0"/>
              <a:t>by microscopic parasites that infect red blood </a:t>
            </a:r>
            <a:r>
              <a:rPr lang="en-US" sz="1700" dirty="0" smtClean="0"/>
              <a:t>cells, protozoa infection</a:t>
            </a:r>
            <a:r>
              <a:rPr lang="en-US" sz="1700" dirty="0"/>
              <a:t/>
            </a:r>
            <a:br>
              <a:rPr lang="en-US" sz="1700" dirty="0"/>
            </a:br>
            <a:endParaRPr lang="en-US" sz="1700" dirty="0"/>
          </a:p>
        </p:txBody>
      </p:sp>
    </p:spTree>
    <p:extLst>
      <p:ext uri="{BB962C8B-B14F-4D97-AF65-F5344CB8AC3E}">
        <p14:creationId xmlns:p14="http://schemas.microsoft.com/office/powerpoint/2010/main" val="269049734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2">
            <a:extLst>
              <a:ext uri="{28A0092B-C50C-407E-A947-70E740481C1C}">
                <a14:useLocalDpi xmlns:a14="http://schemas.microsoft.com/office/drawing/2010/main" val="0"/>
              </a:ext>
            </a:extLst>
          </a:blip>
          <a:srcRect r="8593" b="-1"/>
          <a:stretch/>
        </p:blipFill>
        <p:spPr>
          <a:xfrm>
            <a:off x="8020569" y="1904284"/>
            <a:ext cx="3152439" cy="3448850"/>
          </a:xfrm>
          <a:prstGeom prst="rect">
            <a:avLst/>
          </a:prstGeom>
        </p:spPr>
      </p:pic>
      <p:sp>
        <p:nvSpPr>
          <p:cNvPr id="2" name="Title 1"/>
          <p:cNvSpPr>
            <a:spLocks noGrp="1"/>
          </p:cNvSpPr>
          <p:nvPr>
            <p:ph type="title"/>
          </p:nvPr>
        </p:nvSpPr>
        <p:spPr>
          <a:xfrm>
            <a:off x="838200" y="365125"/>
            <a:ext cx="10515600" cy="1325563"/>
          </a:xfrm>
        </p:spPr>
        <p:txBody>
          <a:bodyPr>
            <a:normAutofit/>
          </a:bodyPr>
          <a:lstStyle/>
          <a:p>
            <a:r>
              <a:rPr lang="en-US" dirty="0"/>
              <a:t>Helminths</a:t>
            </a:r>
          </a:p>
        </p:txBody>
      </p:sp>
      <p:sp>
        <p:nvSpPr>
          <p:cNvPr id="3" name="Content Placeholder 2"/>
          <p:cNvSpPr>
            <a:spLocks noGrp="1"/>
          </p:cNvSpPr>
          <p:nvPr>
            <p:ph idx="1"/>
          </p:nvPr>
        </p:nvSpPr>
        <p:spPr>
          <a:xfrm>
            <a:off x="838199" y="1825625"/>
            <a:ext cx="6714067" cy="4351338"/>
          </a:xfrm>
        </p:spPr>
        <p:txBody>
          <a:bodyPr>
            <a:normAutofit/>
          </a:bodyPr>
          <a:lstStyle/>
          <a:p>
            <a:r>
              <a:rPr lang="en-US" sz="1500" dirty="0"/>
              <a:t>Helminths are large, multicellular organisms that are generally visible to the naked eye in their adult stages.</a:t>
            </a:r>
          </a:p>
          <a:p>
            <a:pPr lvl="1"/>
            <a:r>
              <a:rPr lang="en-US" sz="1500" dirty="0"/>
              <a:t>Flatworms (</a:t>
            </a:r>
            <a:r>
              <a:rPr lang="en-US" sz="1500" dirty="0" err="1"/>
              <a:t>platyhelminths</a:t>
            </a:r>
            <a:r>
              <a:rPr lang="en-US" sz="1500" dirty="0"/>
              <a:t>) – these include the trematodes (flukes) and </a:t>
            </a:r>
            <a:r>
              <a:rPr lang="en-US" sz="1500" dirty="0" err="1"/>
              <a:t>cestodes</a:t>
            </a:r>
            <a:r>
              <a:rPr lang="en-US" sz="1500" dirty="0"/>
              <a:t> (tapeworms).</a:t>
            </a:r>
          </a:p>
          <a:p>
            <a:pPr lvl="1"/>
            <a:r>
              <a:rPr lang="en-US" sz="1500" dirty="0"/>
              <a:t>Thorny-headed worms (</a:t>
            </a:r>
            <a:r>
              <a:rPr lang="en-US" sz="1500" dirty="0" err="1"/>
              <a:t>acanthocephalins</a:t>
            </a:r>
            <a:r>
              <a:rPr lang="en-US" sz="1500" dirty="0"/>
              <a:t>) – the adult forms of these worms reside in the gastrointestinal tract. The </a:t>
            </a:r>
            <a:r>
              <a:rPr lang="en-US" sz="1500" dirty="0" err="1"/>
              <a:t>acanthocephala</a:t>
            </a:r>
            <a:r>
              <a:rPr lang="en-US" sz="1500" dirty="0"/>
              <a:t> are thought to be intermediate between the </a:t>
            </a:r>
            <a:r>
              <a:rPr lang="en-US" sz="1500" dirty="0" err="1"/>
              <a:t>cestodes</a:t>
            </a:r>
            <a:r>
              <a:rPr lang="en-US" sz="1500" dirty="0"/>
              <a:t> and nematodes.</a:t>
            </a:r>
          </a:p>
          <a:p>
            <a:pPr lvl="1"/>
            <a:r>
              <a:rPr lang="en-US" sz="1500" dirty="0"/>
              <a:t>Roundworms (nematodes) – the adult forms of these worms can reside in the gastrointestinal tract, blood, lymphatic system or subcutaneous tissues. Alternatively, the immature (larval) states can cause disease through their infection of various body tissues. Some consider the helminths to also include the segmented worms (annelids)—the only ones important medically are the leeches. Of note, these organisms are not typically considered parasites</a:t>
            </a:r>
            <a:r>
              <a:rPr lang="en-US" sz="1500" dirty="0" smtClean="0"/>
              <a:t>.</a:t>
            </a:r>
            <a:r>
              <a:rPr lang="en-US" sz="1500" dirty="0"/>
              <a:t/>
            </a:r>
            <a:br>
              <a:rPr lang="en-US" sz="1500" dirty="0"/>
            </a:br>
            <a:endParaRPr lang="en-US" sz="1500" dirty="0"/>
          </a:p>
          <a:p>
            <a:endParaRPr lang="en-US" sz="1500" dirty="0"/>
          </a:p>
        </p:txBody>
      </p:sp>
    </p:spTree>
    <p:extLst>
      <p:ext uri="{BB962C8B-B14F-4D97-AF65-F5344CB8AC3E}">
        <p14:creationId xmlns:p14="http://schemas.microsoft.com/office/powerpoint/2010/main" val="118662093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2">
            <a:extLst>
              <a:ext uri="{28A0092B-C50C-407E-A947-70E740481C1C}">
                <a14:useLocalDpi xmlns:a14="http://schemas.microsoft.com/office/drawing/2010/main" val="0"/>
              </a:ext>
            </a:extLst>
          </a:blip>
          <a:srcRect l="22008" r="10397" b="-2"/>
          <a:stretch/>
        </p:blipFill>
        <p:spPr>
          <a:xfrm>
            <a:off x="20" y="10"/>
            <a:ext cx="4635571" cy="6857990"/>
          </a:xfrm>
          <a:prstGeom prst="rect">
            <a:avLst/>
          </a:prstGeom>
          <a:effectLst/>
        </p:spPr>
      </p:pic>
      <p:cxnSp>
        <p:nvCxnSpPr>
          <p:cNvPr id="9" name="Straight Connector 8">
            <a:extLst>
              <a:ext uri="{FF2B5EF4-FFF2-40B4-BE49-F238E27FC236}">
                <a16:creationId xmlns:a16="http://schemas.microsoft.com/office/drawing/2014/main" xmlns="" id="{A7F400EE-A8A5-48AF-B4D6-291B52C6F0B0}"/>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080934" y="2115117"/>
            <a:ext cx="6309360" cy="0"/>
          </a:xfrm>
          <a:prstGeom prst="line">
            <a:avLst/>
          </a:prstGeom>
          <a:ln>
            <a:solidFill>
              <a:srgbClr val="824738"/>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4965430" y="629268"/>
            <a:ext cx="6586491" cy="1286160"/>
          </a:xfrm>
        </p:spPr>
        <p:txBody>
          <a:bodyPr anchor="b">
            <a:normAutofit/>
          </a:bodyPr>
          <a:lstStyle/>
          <a:p>
            <a:r>
              <a:rPr lang="en-US" dirty="0" err="1"/>
              <a:t>Ectoparasites</a:t>
            </a:r>
            <a:endParaRPr lang="en-US" dirty="0"/>
          </a:p>
        </p:txBody>
      </p:sp>
      <p:sp>
        <p:nvSpPr>
          <p:cNvPr id="3" name="Content Placeholder 2"/>
          <p:cNvSpPr>
            <a:spLocks noGrp="1"/>
          </p:cNvSpPr>
          <p:nvPr>
            <p:ph idx="1"/>
          </p:nvPr>
        </p:nvSpPr>
        <p:spPr>
          <a:xfrm>
            <a:off x="4965431" y="2438400"/>
            <a:ext cx="6586489" cy="3785419"/>
          </a:xfrm>
        </p:spPr>
        <p:txBody>
          <a:bodyPr>
            <a:normAutofit/>
          </a:bodyPr>
          <a:lstStyle/>
          <a:p>
            <a:r>
              <a:rPr lang="en-US" sz="2000"/>
              <a:t>Although the term ectoparasites can broadly include blood-sucking arthropods such as mosquitoes (because they are dependent on a blood meal from a human host for their survival), this term is generally used more narrowly to refer </a:t>
            </a:r>
            <a:r>
              <a:rPr lang="en-US" sz="2000" b="1"/>
              <a:t>to organisms such as ticks, fleas, lice, and mites</a:t>
            </a:r>
            <a:r>
              <a:rPr lang="en-US" sz="2000"/>
              <a:t> that attach or burrow into the skin and remain there for relatively long periods of time (e.g., weeks to months).</a:t>
            </a:r>
          </a:p>
          <a:p>
            <a:r>
              <a:rPr lang="en-US" sz="2000"/>
              <a:t>Arthropods are important in causing diseases in their own right, but are even more important </a:t>
            </a:r>
            <a:r>
              <a:rPr lang="en-US" sz="2000" b="1"/>
              <a:t>as vectors, or transmitters, of many different pathogens</a:t>
            </a:r>
            <a:r>
              <a:rPr lang="en-US" sz="2000"/>
              <a:t> that in turn cause tremendous morbidity and mortality from the diseases they cause.</a:t>
            </a:r>
          </a:p>
        </p:txBody>
      </p:sp>
    </p:spTree>
    <p:extLst>
      <p:ext uri="{BB962C8B-B14F-4D97-AF65-F5344CB8AC3E}">
        <p14:creationId xmlns:p14="http://schemas.microsoft.com/office/powerpoint/2010/main" val="290398237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2">
            <a:extLst>
              <a:ext uri="{28A0092B-C50C-407E-A947-70E740481C1C}">
                <a14:useLocalDpi xmlns:a14="http://schemas.microsoft.com/office/drawing/2010/main" val="0"/>
              </a:ext>
            </a:extLst>
          </a:blip>
          <a:srcRect r="-2" b="7534"/>
          <a:stretch/>
        </p:blipFill>
        <p:spPr>
          <a:xfrm>
            <a:off x="20" y="10"/>
            <a:ext cx="4635571" cy="6857990"/>
          </a:xfrm>
          <a:prstGeom prst="rect">
            <a:avLst/>
          </a:prstGeom>
          <a:effectLst/>
        </p:spPr>
      </p:pic>
      <p:cxnSp>
        <p:nvCxnSpPr>
          <p:cNvPr id="9" name="Straight Connector 8">
            <a:extLst>
              <a:ext uri="{FF2B5EF4-FFF2-40B4-BE49-F238E27FC236}">
                <a16:creationId xmlns:a16="http://schemas.microsoft.com/office/drawing/2014/main" xmlns="" id="{A7F400EE-A8A5-48AF-B4D6-291B52C6F0B0}"/>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080934" y="2115117"/>
            <a:ext cx="6309360" cy="0"/>
          </a:xfrm>
          <a:prstGeom prst="line">
            <a:avLst/>
          </a:prstGeom>
          <a:ln>
            <a:solidFill>
              <a:srgbClr val="68939B"/>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4965430" y="629268"/>
            <a:ext cx="6586491" cy="1286160"/>
          </a:xfrm>
        </p:spPr>
        <p:txBody>
          <a:bodyPr anchor="b">
            <a:normAutofit fontScale="90000"/>
          </a:bodyPr>
          <a:lstStyle/>
          <a:p>
            <a:r>
              <a:rPr lang="en-US" dirty="0"/>
              <a:t>“Tick” Borne </a:t>
            </a:r>
            <a:r>
              <a:rPr lang="en-US" dirty="0" smtClean="0"/>
              <a:t>Infections/Lyme Disease </a:t>
            </a:r>
            <a:endParaRPr lang="en-US" dirty="0"/>
          </a:p>
        </p:txBody>
      </p:sp>
      <p:sp>
        <p:nvSpPr>
          <p:cNvPr id="3" name="Content Placeholder 2"/>
          <p:cNvSpPr>
            <a:spLocks noGrp="1"/>
          </p:cNvSpPr>
          <p:nvPr>
            <p:ph idx="1"/>
          </p:nvPr>
        </p:nvSpPr>
        <p:spPr>
          <a:xfrm>
            <a:off x="4965431" y="2438400"/>
            <a:ext cx="6586489" cy="3785419"/>
          </a:xfrm>
        </p:spPr>
        <p:txBody>
          <a:bodyPr>
            <a:normAutofit/>
          </a:bodyPr>
          <a:lstStyle/>
          <a:p>
            <a:r>
              <a:rPr lang="en-US" sz="2000"/>
              <a:t>Borrelia</a:t>
            </a:r>
          </a:p>
          <a:p>
            <a:r>
              <a:rPr lang="en-US" sz="2000"/>
              <a:t>Babesia</a:t>
            </a:r>
          </a:p>
          <a:p>
            <a:r>
              <a:rPr lang="en-US" sz="2000"/>
              <a:t>Bartonella</a:t>
            </a:r>
          </a:p>
          <a:p>
            <a:r>
              <a:rPr lang="en-US" sz="2000"/>
              <a:t>Ehrlichia</a:t>
            </a:r>
          </a:p>
          <a:p>
            <a:r>
              <a:rPr lang="en-US" sz="2000"/>
              <a:t>Anaplasma</a:t>
            </a:r>
          </a:p>
          <a:p>
            <a:r>
              <a:rPr lang="en-US" sz="2000"/>
              <a:t>Rickettsia</a:t>
            </a:r>
          </a:p>
          <a:p>
            <a:r>
              <a:rPr lang="en-US" sz="2000"/>
              <a:t>Mycoplasma</a:t>
            </a:r>
          </a:p>
          <a:p>
            <a:r>
              <a:rPr lang="en-US" sz="2000"/>
              <a:t>Chlamydia pneumonia</a:t>
            </a:r>
          </a:p>
        </p:txBody>
      </p:sp>
    </p:spTree>
    <p:extLst>
      <p:ext uri="{BB962C8B-B14F-4D97-AF65-F5344CB8AC3E}">
        <p14:creationId xmlns:p14="http://schemas.microsoft.com/office/powerpoint/2010/main" val="75325861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Symptoms of Parasites</a:t>
            </a:r>
            <a:endParaRPr lang="en-US" dirty="0"/>
          </a:p>
        </p:txBody>
      </p:sp>
      <p:sp>
        <p:nvSpPr>
          <p:cNvPr id="3" name="Content Placeholder 2"/>
          <p:cNvSpPr>
            <a:spLocks noGrp="1"/>
          </p:cNvSpPr>
          <p:nvPr>
            <p:ph idx="1"/>
          </p:nvPr>
        </p:nvSpPr>
        <p:spPr/>
        <p:txBody>
          <a:bodyPr numCol="2">
            <a:normAutofit fontScale="85000" lnSpcReduction="20000"/>
          </a:bodyPr>
          <a:lstStyle/>
          <a:p>
            <a:pPr fontAlgn="base"/>
            <a:r>
              <a:rPr lang="en-US" dirty="0"/>
              <a:t>Abdominal pain</a:t>
            </a:r>
          </a:p>
          <a:p>
            <a:pPr fontAlgn="base"/>
            <a:r>
              <a:rPr lang="en-US" dirty="0"/>
              <a:t>Diarrhea</a:t>
            </a:r>
          </a:p>
          <a:p>
            <a:pPr fontAlgn="base"/>
            <a:r>
              <a:rPr lang="en-US" dirty="0"/>
              <a:t>Nausea or vomiting</a:t>
            </a:r>
          </a:p>
          <a:p>
            <a:pPr fontAlgn="base"/>
            <a:r>
              <a:rPr lang="en-US" dirty="0"/>
              <a:t>Gas or bloating</a:t>
            </a:r>
          </a:p>
          <a:p>
            <a:pPr fontAlgn="base"/>
            <a:r>
              <a:rPr lang="en-US" dirty="0"/>
              <a:t>Dysentery (loose stools containing blood and mucus</a:t>
            </a:r>
            <a:r>
              <a:rPr lang="en-US" dirty="0" smtClean="0"/>
              <a:t>)</a:t>
            </a:r>
          </a:p>
          <a:p>
            <a:pPr fontAlgn="base"/>
            <a:r>
              <a:rPr lang="en-US" dirty="0" smtClean="0"/>
              <a:t>Constipation</a:t>
            </a:r>
            <a:endParaRPr lang="en-US" dirty="0"/>
          </a:p>
          <a:p>
            <a:pPr fontAlgn="base"/>
            <a:r>
              <a:rPr lang="en-US" dirty="0"/>
              <a:t>Rash or itching around the rectum or vulva</a:t>
            </a:r>
          </a:p>
          <a:p>
            <a:pPr fontAlgn="base"/>
            <a:r>
              <a:rPr lang="en-US" dirty="0"/>
              <a:t>Stomach pain or tenderness</a:t>
            </a:r>
          </a:p>
          <a:p>
            <a:pPr fontAlgn="base"/>
            <a:r>
              <a:rPr lang="en-US" dirty="0"/>
              <a:t>Feeling tired</a:t>
            </a:r>
          </a:p>
          <a:p>
            <a:pPr fontAlgn="base"/>
            <a:r>
              <a:rPr lang="en-US" dirty="0"/>
              <a:t>Weight loss</a:t>
            </a:r>
          </a:p>
          <a:p>
            <a:pPr fontAlgn="base"/>
            <a:r>
              <a:rPr lang="en-US" dirty="0"/>
              <a:t>Passing a worm in your stool</a:t>
            </a:r>
          </a:p>
          <a:p>
            <a:r>
              <a:rPr lang="en-US" dirty="0" smtClean="0"/>
              <a:t>Anemia</a:t>
            </a:r>
          </a:p>
          <a:p>
            <a:r>
              <a:rPr lang="en-US" dirty="0" smtClean="0"/>
              <a:t>Food cravings</a:t>
            </a:r>
          </a:p>
          <a:p>
            <a:r>
              <a:rPr lang="en-US" dirty="0" smtClean="0"/>
              <a:t>Insomnia</a:t>
            </a:r>
          </a:p>
          <a:p>
            <a:r>
              <a:rPr lang="en-US" dirty="0" smtClean="0"/>
              <a:t>Anxiety/Depression</a:t>
            </a:r>
          </a:p>
          <a:p>
            <a:r>
              <a:rPr lang="en-US" dirty="0" smtClean="0"/>
              <a:t>Brain fog</a:t>
            </a:r>
          </a:p>
          <a:p>
            <a:r>
              <a:rPr lang="en-US" dirty="0" smtClean="0"/>
              <a:t>Muscle pain</a:t>
            </a:r>
          </a:p>
          <a:p>
            <a:r>
              <a:rPr lang="en-US" dirty="0" smtClean="0"/>
              <a:t>Low blood sugar</a:t>
            </a:r>
          </a:p>
          <a:p>
            <a:r>
              <a:rPr lang="en-US" dirty="0" smtClean="0"/>
              <a:t>Allergies</a:t>
            </a:r>
          </a:p>
          <a:p>
            <a:r>
              <a:rPr lang="en-US" dirty="0" smtClean="0"/>
              <a:t>Nutritional deficiencies</a:t>
            </a:r>
          </a:p>
          <a:p>
            <a:r>
              <a:rPr lang="en-US" dirty="0" smtClean="0"/>
              <a:t>Seizures</a:t>
            </a:r>
            <a:endParaRPr lang="en-US" dirty="0"/>
          </a:p>
        </p:txBody>
      </p:sp>
    </p:spTree>
    <p:extLst>
      <p:ext uri="{BB962C8B-B14F-4D97-AF65-F5344CB8AC3E}">
        <p14:creationId xmlns:p14="http://schemas.microsoft.com/office/powerpoint/2010/main" val="154033959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How do we become susceptible to parasitic infections?</a:t>
            </a:r>
            <a:endParaRPr lang="en-US" dirty="0"/>
          </a:p>
        </p:txBody>
      </p:sp>
      <p:sp>
        <p:nvSpPr>
          <p:cNvPr id="3" name="Content Placeholder 2"/>
          <p:cNvSpPr>
            <a:spLocks noGrp="1"/>
          </p:cNvSpPr>
          <p:nvPr>
            <p:ph idx="1"/>
          </p:nvPr>
        </p:nvSpPr>
        <p:spPr/>
        <p:txBody>
          <a:bodyPr>
            <a:normAutofit lnSpcReduction="10000"/>
          </a:bodyPr>
          <a:lstStyle/>
          <a:p>
            <a:r>
              <a:rPr lang="en-US" dirty="0" smtClean="0"/>
              <a:t>Chronic infections and immune suppression</a:t>
            </a:r>
          </a:p>
          <a:p>
            <a:pPr lvl="1"/>
            <a:r>
              <a:rPr lang="en-US" dirty="0" smtClean="0"/>
              <a:t>Lyme</a:t>
            </a:r>
          </a:p>
          <a:p>
            <a:pPr lvl="1"/>
            <a:r>
              <a:rPr lang="en-US" dirty="0" smtClean="0"/>
              <a:t>Retroviruses</a:t>
            </a:r>
          </a:p>
          <a:p>
            <a:pPr lvl="1"/>
            <a:r>
              <a:rPr lang="en-US" dirty="0" smtClean="0"/>
              <a:t>Mold</a:t>
            </a:r>
          </a:p>
          <a:p>
            <a:r>
              <a:rPr lang="en-US" dirty="0" smtClean="0"/>
              <a:t>Environmental toxicity</a:t>
            </a:r>
          </a:p>
          <a:p>
            <a:pPr lvl="1"/>
            <a:r>
              <a:rPr lang="en-US" dirty="0" smtClean="0"/>
              <a:t>Heavy Metals</a:t>
            </a:r>
          </a:p>
          <a:p>
            <a:pPr lvl="1"/>
            <a:r>
              <a:rPr lang="en-US" dirty="0" smtClean="0"/>
              <a:t>Herbicides</a:t>
            </a:r>
          </a:p>
          <a:p>
            <a:pPr lvl="1"/>
            <a:r>
              <a:rPr lang="en-US" dirty="0" err="1" smtClean="0"/>
              <a:t>Electrosmog</a:t>
            </a:r>
            <a:endParaRPr lang="en-US" dirty="0" smtClean="0"/>
          </a:p>
          <a:p>
            <a:r>
              <a:rPr lang="en-US" dirty="0" smtClean="0"/>
              <a:t>Compromised Microbiome</a:t>
            </a:r>
          </a:p>
          <a:p>
            <a:r>
              <a:rPr lang="en-US" dirty="0" smtClean="0"/>
              <a:t>5 levels of healing</a:t>
            </a:r>
          </a:p>
        </p:txBody>
      </p:sp>
    </p:spTree>
    <p:extLst>
      <p:ext uri="{BB962C8B-B14F-4D97-AF65-F5344CB8AC3E}">
        <p14:creationId xmlns:p14="http://schemas.microsoft.com/office/powerpoint/2010/main" val="160896220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Heavy Metals and Parasites </a:t>
            </a:r>
            <a:br>
              <a:rPr lang="en-US" dirty="0" smtClean="0"/>
            </a:br>
            <a:r>
              <a:rPr lang="en-US" dirty="0" smtClean="0"/>
              <a:t>(Quotes from Dr. K)</a:t>
            </a:r>
            <a:endParaRPr lang="en-US" dirty="0"/>
          </a:p>
        </p:txBody>
      </p:sp>
      <p:sp>
        <p:nvSpPr>
          <p:cNvPr id="3" name="Content Placeholder 2"/>
          <p:cNvSpPr>
            <a:spLocks noGrp="1"/>
          </p:cNvSpPr>
          <p:nvPr>
            <p:ph idx="1"/>
          </p:nvPr>
        </p:nvSpPr>
        <p:spPr/>
        <p:txBody>
          <a:bodyPr>
            <a:normAutofit fontScale="85000" lnSpcReduction="20000"/>
          </a:bodyPr>
          <a:lstStyle/>
          <a:p>
            <a:r>
              <a:rPr lang="en-US" dirty="0"/>
              <a:t>Many of the parasitic worms, </a:t>
            </a:r>
            <a:r>
              <a:rPr lang="en-US" dirty="0" err="1"/>
              <a:t>ascaris</a:t>
            </a:r>
            <a:r>
              <a:rPr lang="en-US" dirty="0"/>
              <a:t>, tape works, </a:t>
            </a:r>
            <a:r>
              <a:rPr lang="en-US" dirty="0" err="1"/>
              <a:t>echinococcus</a:t>
            </a:r>
            <a:r>
              <a:rPr lang="en-US" dirty="0"/>
              <a:t>, hook worms (there are many of them) have the ability to extract from you your lead, your mercury and condense it into your body</a:t>
            </a:r>
            <a:r>
              <a:rPr lang="en-US" dirty="0" smtClean="0"/>
              <a:t>.</a:t>
            </a:r>
          </a:p>
          <a:p>
            <a:r>
              <a:rPr lang="en-US" dirty="0"/>
              <a:t>There are numerous published—actually, one of the key sentences in some of these articles is parasites acts as sinks for the pollutants of the host. That’s sort of the key sentence. If you google that, you’ll find a number of articles published on that</a:t>
            </a:r>
            <a:r>
              <a:rPr lang="en-US" dirty="0" smtClean="0"/>
              <a:t>.</a:t>
            </a:r>
          </a:p>
          <a:p>
            <a:r>
              <a:rPr lang="en-US" dirty="0"/>
              <a:t>And so, in reverse engineering, why do we have parasites? The first thing is that we’re toxic. And it is a body that can no longer administrate the </a:t>
            </a:r>
            <a:r>
              <a:rPr lang="en-US" dirty="0" smtClean="0"/>
              <a:t>microbiome that </a:t>
            </a:r>
            <a:r>
              <a:rPr lang="en-US" dirty="0"/>
              <a:t>we have. If there are too many pathogens or too many toxins in our system, the biology is very, very clever. It resorts to a second tier of defenses. One of them is to grow parasites</a:t>
            </a:r>
            <a:r>
              <a:rPr lang="en-US" dirty="0" smtClean="0"/>
              <a:t>.</a:t>
            </a:r>
          </a:p>
          <a:p>
            <a:r>
              <a:rPr lang="en-US" dirty="0"/>
              <a:t>Parasites that otherwise would not have made it into our system are now flourishing in us, and in fact are, to a large degree, symbiotic (that means they actually help us survive the toxic environment). They’re very misunderstood.</a:t>
            </a:r>
            <a:endParaRPr lang="en-US" dirty="0"/>
          </a:p>
        </p:txBody>
      </p:sp>
    </p:spTree>
    <p:extLst>
      <p:ext uri="{BB962C8B-B14F-4D97-AF65-F5344CB8AC3E}">
        <p14:creationId xmlns:p14="http://schemas.microsoft.com/office/powerpoint/2010/main" val="198045652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Klinghardt</a:t>
            </a:r>
            <a:r>
              <a:rPr lang="en-US" dirty="0" smtClean="0"/>
              <a:t> Axiom</a:t>
            </a:r>
            <a:endParaRPr lang="en-US" dirty="0"/>
          </a:p>
        </p:txBody>
      </p:sp>
      <p:sp>
        <p:nvSpPr>
          <p:cNvPr id="3" name="Content Placeholder 2"/>
          <p:cNvSpPr>
            <a:spLocks noGrp="1"/>
          </p:cNvSpPr>
          <p:nvPr>
            <p:ph idx="1"/>
          </p:nvPr>
        </p:nvSpPr>
        <p:spPr/>
        <p:txBody>
          <a:bodyPr>
            <a:normAutofit/>
          </a:bodyPr>
          <a:lstStyle/>
          <a:p>
            <a:r>
              <a:rPr lang="en-US" dirty="0"/>
              <a:t>For each unresolved psycho-emotional conflict or trauma there is an equivalent of stored toxins and an equivalent of pathogenic microorganisms. To successfully detoxify the body the three issues have to be addressed simultaneously.”</a:t>
            </a:r>
          </a:p>
          <a:p>
            <a:r>
              <a:rPr lang="en-US" dirty="0"/>
              <a:t>The "</a:t>
            </a:r>
            <a:r>
              <a:rPr lang="en-US" dirty="0" err="1"/>
              <a:t>Klinghardt</a:t>
            </a:r>
            <a:r>
              <a:rPr lang="en-US" dirty="0"/>
              <a:t> Axiom" states "The body always strives to achieve equilibrium between stored unresolved emotional issues, toxins, and the presence of pathogenic microbes." It is only through a well-planned treatment protocol that considers all of these factors that the patient will return to a state of wellness. </a:t>
            </a:r>
          </a:p>
          <a:p>
            <a:endParaRPr lang="en-US" dirty="0"/>
          </a:p>
        </p:txBody>
      </p:sp>
    </p:spTree>
    <p:extLst>
      <p:ext uri="{BB962C8B-B14F-4D97-AF65-F5344CB8AC3E}">
        <p14:creationId xmlns:p14="http://schemas.microsoft.com/office/powerpoint/2010/main" val="98100732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Common Parasites I see in Practice</a:t>
            </a:r>
            <a:endParaRPr lang="en-US" dirty="0"/>
          </a:p>
        </p:txBody>
      </p:sp>
      <p:sp>
        <p:nvSpPr>
          <p:cNvPr id="3" name="Content Placeholder 2"/>
          <p:cNvSpPr>
            <a:spLocks noGrp="1"/>
          </p:cNvSpPr>
          <p:nvPr>
            <p:ph idx="1"/>
          </p:nvPr>
        </p:nvSpPr>
        <p:spPr/>
        <p:txBody>
          <a:bodyPr/>
          <a:lstStyle/>
          <a:p>
            <a:r>
              <a:rPr lang="en-US" dirty="0" smtClean="0"/>
              <a:t>Liver flukes</a:t>
            </a:r>
          </a:p>
          <a:p>
            <a:r>
              <a:rPr lang="en-US" dirty="0" smtClean="0"/>
              <a:t>Schistosomiasis</a:t>
            </a:r>
          </a:p>
          <a:p>
            <a:r>
              <a:rPr lang="en-US" dirty="0" err="1" smtClean="0"/>
              <a:t>Strongyloides</a:t>
            </a:r>
            <a:endParaRPr lang="en-US" dirty="0" smtClean="0"/>
          </a:p>
          <a:p>
            <a:r>
              <a:rPr lang="en-US" dirty="0" err="1" smtClean="0"/>
              <a:t>Roudworm</a:t>
            </a:r>
            <a:endParaRPr lang="en-US" dirty="0" smtClean="0"/>
          </a:p>
          <a:p>
            <a:r>
              <a:rPr lang="en-US" dirty="0" smtClean="0"/>
              <a:t>Tapeworm</a:t>
            </a:r>
          </a:p>
          <a:p>
            <a:r>
              <a:rPr lang="en-US" dirty="0" err="1" smtClean="0"/>
              <a:t>Ascaris</a:t>
            </a:r>
            <a:endParaRPr lang="en-US" dirty="0" smtClean="0"/>
          </a:p>
          <a:p>
            <a:r>
              <a:rPr lang="en-US" dirty="0" smtClean="0"/>
              <a:t>Giardia</a:t>
            </a:r>
          </a:p>
          <a:p>
            <a:r>
              <a:rPr lang="en-US" dirty="0" smtClean="0"/>
              <a:t>Amoebas</a:t>
            </a:r>
            <a:endParaRPr lang="en-US" dirty="0"/>
          </a:p>
        </p:txBody>
      </p:sp>
    </p:spTree>
    <p:extLst>
      <p:ext uri="{BB962C8B-B14F-4D97-AF65-F5344CB8AC3E}">
        <p14:creationId xmlns:p14="http://schemas.microsoft.com/office/powerpoint/2010/main" val="163448820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Why are </a:t>
            </a:r>
            <a:r>
              <a:rPr lang="en-US" dirty="0" smtClean="0"/>
              <a:t>they so </a:t>
            </a:r>
            <a:r>
              <a:rPr lang="en-US" dirty="0" smtClean="0"/>
              <a:t>hard to test for?</a:t>
            </a:r>
            <a:endParaRPr lang="en-US" dirty="0"/>
          </a:p>
        </p:txBody>
      </p:sp>
      <p:sp>
        <p:nvSpPr>
          <p:cNvPr id="3" name="Content Placeholder 2"/>
          <p:cNvSpPr>
            <a:spLocks noGrp="1"/>
          </p:cNvSpPr>
          <p:nvPr>
            <p:ph idx="1"/>
          </p:nvPr>
        </p:nvSpPr>
        <p:spPr/>
        <p:txBody>
          <a:bodyPr/>
          <a:lstStyle/>
          <a:p>
            <a:r>
              <a:rPr lang="en-US" dirty="0" smtClean="0"/>
              <a:t>Stool Testing</a:t>
            </a:r>
          </a:p>
          <a:p>
            <a:pPr lvl="1"/>
            <a:r>
              <a:rPr lang="en-US" dirty="0" smtClean="0"/>
              <a:t>GI MAP</a:t>
            </a:r>
          </a:p>
          <a:p>
            <a:pPr lvl="1"/>
            <a:r>
              <a:rPr lang="en-US" dirty="0" err="1" smtClean="0"/>
              <a:t>Diagnostechs</a:t>
            </a:r>
            <a:endParaRPr lang="en-US" dirty="0" smtClean="0"/>
          </a:p>
          <a:p>
            <a:pPr lvl="1"/>
            <a:r>
              <a:rPr lang="en-US" dirty="0" err="1" smtClean="0"/>
              <a:t>Parawellness</a:t>
            </a:r>
            <a:endParaRPr lang="en-US" dirty="0"/>
          </a:p>
          <a:p>
            <a:r>
              <a:rPr lang="en-US" dirty="0" smtClean="0"/>
              <a:t>Questionnaires:</a:t>
            </a:r>
          </a:p>
          <a:p>
            <a:pPr lvl="1"/>
            <a:r>
              <a:rPr lang="en-US" dirty="0">
                <a:hlinkClick r:id="rId2"/>
              </a:rPr>
              <a:t>https://</a:t>
            </a:r>
            <a:r>
              <a:rPr lang="en-US" dirty="0" smtClean="0">
                <a:hlinkClick r:id="rId2"/>
              </a:rPr>
              <a:t>drtoddwatts.com</a:t>
            </a:r>
            <a:endParaRPr lang="en-US" dirty="0" smtClean="0"/>
          </a:p>
          <a:p>
            <a:r>
              <a:rPr lang="en-US" dirty="0" smtClean="0"/>
              <a:t>Clues in lab work</a:t>
            </a:r>
          </a:p>
          <a:p>
            <a:pPr lvl="1"/>
            <a:r>
              <a:rPr lang="en-US" dirty="0" smtClean="0"/>
              <a:t>High Eosinophils</a:t>
            </a:r>
          </a:p>
          <a:p>
            <a:pPr lvl="1"/>
            <a:r>
              <a:rPr lang="en-US" dirty="0" smtClean="0"/>
              <a:t>Low </a:t>
            </a:r>
            <a:r>
              <a:rPr lang="en-US" dirty="0" err="1" smtClean="0"/>
              <a:t>Alk</a:t>
            </a:r>
            <a:r>
              <a:rPr lang="en-US" dirty="0" smtClean="0"/>
              <a:t> </a:t>
            </a:r>
            <a:r>
              <a:rPr lang="en-US" dirty="0" err="1" smtClean="0"/>
              <a:t>phos</a:t>
            </a:r>
            <a:r>
              <a:rPr lang="en-US" dirty="0" smtClean="0"/>
              <a:t>, low B12</a:t>
            </a:r>
          </a:p>
          <a:p>
            <a:pPr lvl="1"/>
            <a:r>
              <a:rPr lang="en-US" dirty="0" smtClean="0"/>
              <a:t>Anemia</a:t>
            </a:r>
            <a:endParaRPr lang="en-US" dirty="0"/>
          </a:p>
        </p:txBody>
      </p:sp>
    </p:spTree>
    <p:extLst>
      <p:ext uri="{BB962C8B-B14F-4D97-AF65-F5344CB8AC3E}">
        <p14:creationId xmlns:p14="http://schemas.microsoft.com/office/powerpoint/2010/main" val="1589395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2">
            <a:extLst>
              <a:ext uri="{28A0092B-C50C-407E-A947-70E740481C1C}">
                <a14:useLocalDpi xmlns:a14="http://schemas.microsoft.com/office/drawing/2010/main" val="0"/>
              </a:ext>
            </a:extLst>
          </a:blip>
          <a:srcRect l="9505" r="31332" b="-1"/>
          <a:stretch/>
        </p:blipFill>
        <p:spPr>
          <a:xfrm>
            <a:off x="8037576" y="1904281"/>
            <a:ext cx="3374810" cy="4272681"/>
          </a:xfrm>
          <a:prstGeom prst="rect">
            <a:avLst/>
          </a:prstGeom>
        </p:spPr>
      </p:pic>
      <p:sp>
        <p:nvSpPr>
          <p:cNvPr id="2" name="Title 1"/>
          <p:cNvSpPr>
            <a:spLocks noGrp="1"/>
          </p:cNvSpPr>
          <p:nvPr>
            <p:ph type="title"/>
          </p:nvPr>
        </p:nvSpPr>
        <p:spPr>
          <a:xfrm>
            <a:off x="838200" y="365125"/>
            <a:ext cx="10515600" cy="1325563"/>
          </a:xfrm>
        </p:spPr>
        <p:txBody>
          <a:bodyPr>
            <a:normAutofit/>
          </a:bodyPr>
          <a:lstStyle/>
          <a:p>
            <a:r>
              <a:rPr lang="en-US" dirty="0"/>
              <a:t>Moon Cycle</a:t>
            </a:r>
          </a:p>
        </p:txBody>
      </p:sp>
      <p:sp>
        <p:nvSpPr>
          <p:cNvPr id="3" name="Content Placeholder 2"/>
          <p:cNvSpPr>
            <a:spLocks noGrp="1"/>
          </p:cNvSpPr>
          <p:nvPr>
            <p:ph idx="1"/>
          </p:nvPr>
        </p:nvSpPr>
        <p:spPr>
          <a:xfrm>
            <a:off x="838200" y="1825625"/>
            <a:ext cx="6714744" cy="4351338"/>
          </a:xfrm>
        </p:spPr>
        <p:txBody>
          <a:bodyPr>
            <a:normAutofit/>
          </a:bodyPr>
          <a:lstStyle/>
          <a:p>
            <a:r>
              <a:rPr lang="en-US" sz="1900"/>
              <a:t>“This is the time when the parasites detach from the walls of the organs and intestinal lining to breed and lay eggs. Any natural worming program should last seven to 14 days to allow the parasites to complete the breeding cycle and the new eggs to hatch.”</a:t>
            </a:r>
          </a:p>
          <a:p>
            <a:r>
              <a:rPr lang="en-US" sz="1900"/>
              <a:t>“It has to do with the cycles of the moon. As it was explained to us, the gravitational pull of the moon on all bodies of water on earth effects the activity level of living organisms by expanding or contracting the water within them. The water content in parasites expands as the moon goes from barely visible to a full moon. As this happens the parasites become more irritable and will increase their consumption of nutrients. Giving parasite remedies during this time results in more effective elimination using lower doses. This has become standard procedure in our treatment plan and it works!” Dr. D’Angelo</a:t>
            </a:r>
          </a:p>
        </p:txBody>
      </p:sp>
    </p:spTree>
    <p:extLst>
      <p:ext uri="{BB962C8B-B14F-4D97-AF65-F5344CB8AC3E}">
        <p14:creationId xmlns:p14="http://schemas.microsoft.com/office/powerpoint/2010/main" val="97567923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2">
            <a:extLst>
              <a:ext uri="{28A0092B-C50C-407E-A947-70E740481C1C}">
                <a14:useLocalDpi xmlns:a14="http://schemas.microsoft.com/office/drawing/2010/main" val="0"/>
              </a:ext>
            </a:extLst>
          </a:blip>
          <a:srcRect l="20472" r="7005" b="1"/>
          <a:stretch/>
        </p:blipFill>
        <p:spPr>
          <a:xfrm>
            <a:off x="799188" y="1904281"/>
            <a:ext cx="3374810" cy="4272681"/>
          </a:xfrm>
          <a:prstGeom prst="rect">
            <a:avLst/>
          </a:prstGeom>
        </p:spPr>
      </p:pic>
      <p:sp>
        <p:nvSpPr>
          <p:cNvPr id="2" name="Title 1"/>
          <p:cNvSpPr>
            <a:spLocks noGrp="1"/>
          </p:cNvSpPr>
          <p:nvPr>
            <p:ph type="title"/>
          </p:nvPr>
        </p:nvSpPr>
        <p:spPr>
          <a:xfrm>
            <a:off x="838200" y="365125"/>
            <a:ext cx="10515600" cy="1325563"/>
          </a:xfrm>
        </p:spPr>
        <p:txBody>
          <a:bodyPr>
            <a:normAutofit/>
          </a:bodyPr>
          <a:lstStyle/>
          <a:p>
            <a:r>
              <a:rPr lang="en-US" dirty="0"/>
              <a:t>Common Strategies</a:t>
            </a:r>
          </a:p>
        </p:txBody>
      </p:sp>
      <p:sp>
        <p:nvSpPr>
          <p:cNvPr id="3" name="Content Placeholder 2"/>
          <p:cNvSpPr>
            <a:spLocks noGrp="1"/>
          </p:cNvSpPr>
          <p:nvPr>
            <p:ph idx="1"/>
          </p:nvPr>
        </p:nvSpPr>
        <p:spPr>
          <a:xfrm>
            <a:off x="4636008" y="1825625"/>
            <a:ext cx="6717792" cy="4351338"/>
          </a:xfrm>
        </p:spPr>
        <p:txBody>
          <a:bodyPr>
            <a:normAutofit/>
          </a:bodyPr>
          <a:lstStyle/>
          <a:p>
            <a:r>
              <a:rPr lang="en-US" sz="1100"/>
              <a:t>Mimosa pudica</a:t>
            </a:r>
          </a:p>
          <a:p>
            <a:pPr lvl="1"/>
            <a:r>
              <a:rPr lang="en-US" sz="1100"/>
              <a:t>Biopure</a:t>
            </a:r>
          </a:p>
          <a:p>
            <a:pPr lvl="1"/>
            <a:r>
              <a:rPr lang="en-US" sz="1100"/>
              <a:t>Para 1</a:t>
            </a:r>
          </a:p>
          <a:p>
            <a:r>
              <a:rPr lang="en-US" sz="1100"/>
              <a:t>Suppositories</a:t>
            </a:r>
          </a:p>
          <a:p>
            <a:pPr lvl="1"/>
            <a:r>
              <a:rPr lang="en-US" sz="1100"/>
              <a:t>Nexus-Artemesia/Garlic</a:t>
            </a:r>
          </a:p>
          <a:p>
            <a:pPr lvl="1"/>
            <a:r>
              <a:rPr lang="en-US" sz="1100"/>
              <a:t>Idalia-Ozonated Artesmesia/Clove</a:t>
            </a:r>
          </a:p>
          <a:p>
            <a:r>
              <a:rPr lang="en-US" sz="1100"/>
              <a:t>Neem</a:t>
            </a:r>
          </a:p>
          <a:p>
            <a:pPr lvl="1"/>
            <a:r>
              <a:rPr lang="en-US" sz="1100"/>
              <a:t>Biopure</a:t>
            </a:r>
          </a:p>
          <a:p>
            <a:pPr lvl="1"/>
            <a:r>
              <a:rPr lang="en-US" sz="1100"/>
              <a:t>Para 2</a:t>
            </a:r>
          </a:p>
          <a:p>
            <a:r>
              <a:rPr lang="en-US" sz="1100"/>
              <a:t>O3 oils-ozonated oils</a:t>
            </a:r>
          </a:p>
          <a:p>
            <a:r>
              <a:rPr lang="en-US" sz="1100"/>
              <a:t>Paraficus-freez dried figs</a:t>
            </a:r>
          </a:p>
          <a:p>
            <a:r>
              <a:rPr lang="en-US" sz="1100"/>
              <a:t>Aromatabs</a:t>
            </a:r>
          </a:p>
          <a:p>
            <a:r>
              <a:rPr lang="en-US" sz="1100"/>
              <a:t>Antiparasitic medications</a:t>
            </a:r>
          </a:p>
          <a:p>
            <a:r>
              <a:rPr lang="en-US" sz="1100"/>
              <a:t>Gubarev enemas</a:t>
            </a:r>
          </a:p>
          <a:p>
            <a:r>
              <a:rPr lang="en-US" sz="1100"/>
              <a:t>Nebulizer</a:t>
            </a:r>
          </a:p>
          <a:p>
            <a:r>
              <a:rPr lang="en-US" sz="1100"/>
              <a:t>Treatment takes time, persistence, and consistency</a:t>
            </a:r>
          </a:p>
        </p:txBody>
      </p:sp>
    </p:spTree>
    <p:extLst>
      <p:ext uri="{BB962C8B-B14F-4D97-AF65-F5344CB8AC3E}">
        <p14:creationId xmlns:p14="http://schemas.microsoft.com/office/powerpoint/2010/main" val="339934447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What is Die Off</a:t>
            </a:r>
            <a:endParaRPr lang="en-US"/>
          </a:p>
        </p:txBody>
      </p:sp>
      <p:sp>
        <p:nvSpPr>
          <p:cNvPr id="3" name="Content Placeholder 2"/>
          <p:cNvSpPr>
            <a:spLocks noGrp="1"/>
          </p:cNvSpPr>
          <p:nvPr>
            <p:ph idx="1"/>
          </p:nvPr>
        </p:nvSpPr>
        <p:spPr/>
        <p:txBody>
          <a:bodyPr/>
          <a:lstStyle/>
          <a:p>
            <a:r>
              <a:rPr lang="en-US" dirty="0" err="1" smtClean="0"/>
              <a:t>Herxheimer</a:t>
            </a:r>
            <a:r>
              <a:rPr lang="en-US" dirty="0" smtClean="0"/>
              <a:t> reaction</a:t>
            </a:r>
          </a:p>
          <a:p>
            <a:pPr lvl="1"/>
            <a:r>
              <a:rPr lang="en-US" dirty="0"/>
              <a:t>A </a:t>
            </a:r>
            <a:r>
              <a:rPr lang="en-US" b="1" dirty="0" err="1"/>
              <a:t>Jarisch</a:t>
            </a:r>
            <a:r>
              <a:rPr lang="en-US" b="1" dirty="0"/>
              <a:t>–</a:t>
            </a:r>
            <a:r>
              <a:rPr lang="en-US" b="1" dirty="0" err="1"/>
              <a:t>Herxheimer</a:t>
            </a:r>
            <a:r>
              <a:rPr lang="en-US" b="1" dirty="0"/>
              <a:t> reaction</a:t>
            </a:r>
            <a:r>
              <a:rPr lang="en-US" dirty="0"/>
              <a:t> </a:t>
            </a:r>
            <a:r>
              <a:rPr lang="en-US" dirty="0" smtClean="0"/>
              <a:t>is </a:t>
            </a:r>
            <a:r>
              <a:rPr lang="en-US" dirty="0"/>
              <a:t>a reaction to </a:t>
            </a:r>
            <a:r>
              <a:rPr lang="en-US" dirty="0">
                <a:hlinkClick r:id="rId2" tooltip="Endotoxin"/>
              </a:rPr>
              <a:t>endotoxin</a:t>
            </a:r>
            <a:r>
              <a:rPr lang="en-US" dirty="0"/>
              <a:t>-like products released by the death of harmful </a:t>
            </a:r>
            <a:r>
              <a:rPr lang="en-US" dirty="0">
                <a:hlinkClick r:id="rId3" tooltip="Microorganism"/>
              </a:rPr>
              <a:t>microorganisms</a:t>
            </a:r>
            <a:r>
              <a:rPr lang="en-US" dirty="0"/>
              <a:t> within the body during </a:t>
            </a:r>
            <a:r>
              <a:rPr lang="en-US" dirty="0">
                <a:hlinkClick r:id="rId4" tooltip="Antibiotics"/>
              </a:rPr>
              <a:t>antibiotic treatment</a:t>
            </a:r>
            <a:r>
              <a:rPr lang="en-US" dirty="0"/>
              <a:t>. Efficacious antimicrobial therapy results in lysis (destruction) of bacterial cell membranes, and in the consequent release into the bloodstream of bacterial toxins, resulting in a systemic inflammatory response</a:t>
            </a:r>
            <a:r>
              <a:rPr lang="en-US" dirty="0" smtClean="0"/>
              <a:t>.</a:t>
            </a:r>
          </a:p>
          <a:p>
            <a:r>
              <a:rPr lang="en-US" dirty="0" smtClean="0"/>
              <a:t>Essentially, more </a:t>
            </a:r>
            <a:r>
              <a:rPr lang="en-US" dirty="0" err="1" smtClean="0"/>
              <a:t>biotoxins</a:t>
            </a:r>
            <a:r>
              <a:rPr lang="en-US" dirty="0" smtClean="0"/>
              <a:t> </a:t>
            </a:r>
            <a:r>
              <a:rPr lang="en-US" dirty="0"/>
              <a:t>are being released than the body can adequately cope with at one time and may be a sign the system’s elimination pathways (</a:t>
            </a:r>
            <a:r>
              <a:rPr lang="en-US" i="1" dirty="0"/>
              <a:t>liver, kidneys, &amp; bowels</a:t>
            </a:r>
            <a:r>
              <a:rPr lang="en-US" dirty="0"/>
              <a:t>) are overburdened or blocked (</a:t>
            </a:r>
            <a:r>
              <a:rPr lang="en-US" i="1" dirty="0"/>
              <a:t>as in constipation or liver congestion</a:t>
            </a:r>
            <a:r>
              <a:rPr lang="en-US" dirty="0"/>
              <a:t>)</a:t>
            </a:r>
            <a:endParaRPr lang="en-US" dirty="0"/>
          </a:p>
        </p:txBody>
      </p:sp>
    </p:spTree>
    <p:extLst>
      <p:ext uri="{BB962C8B-B14F-4D97-AF65-F5344CB8AC3E}">
        <p14:creationId xmlns:p14="http://schemas.microsoft.com/office/powerpoint/2010/main" val="106720702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4"/>
          <p:cNvPicPr>
            <a:picLocks noChangeAspect="1"/>
          </p:cNvPicPr>
          <p:nvPr/>
        </p:nvPicPr>
        <p:blipFill rotWithShape="1">
          <a:blip r:embed="rId2">
            <a:extLst>
              <a:ext uri="{28A0092B-C50C-407E-A947-70E740481C1C}">
                <a14:useLocalDpi xmlns:a14="http://schemas.microsoft.com/office/drawing/2010/main" val="0"/>
              </a:ext>
            </a:extLst>
          </a:blip>
          <a:srcRect b="5363"/>
          <a:stretch/>
        </p:blipFill>
        <p:spPr>
          <a:xfrm>
            <a:off x="799188" y="1904281"/>
            <a:ext cx="3374810" cy="4272681"/>
          </a:xfrm>
          <a:prstGeom prst="rect">
            <a:avLst/>
          </a:prstGeom>
        </p:spPr>
      </p:pic>
      <p:sp>
        <p:nvSpPr>
          <p:cNvPr id="2" name="Title 1"/>
          <p:cNvSpPr>
            <a:spLocks noGrp="1"/>
          </p:cNvSpPr>
          <p:nvPr>
            <p:ph type="title"/>
          </p:nvPr>
        </p:nvSpPr>
        <p:spPr>
          <a:xfrm>
            <a:off x="838200" y="365125"/>
            <a:ext cx="10515600" cy="1325563"/>
          </a:xfrm>
        </p:spPr>
        <p:txBody>
          <a:bodyPr>
            <a:normAutofit/>
          </a:bodyPr>
          <a:lstStyle/>
          <a:p>
            <a:r>
              <a:rPr lang="en-US" dirty="0"/>
              <a:t>Importance of Detox Therapies</a:t>
            </a:r>
          </a:p>
        </p:txBody>
      </p:sp>
      <p:sp>
        <p:nvSpPr>
          <p:cNvPr id="3" name="Content Placeholder 2"/>
          <p:cNvSpPr>
            <a:spLocks noGrp="1"/>
          </p:cNvSpPr>
          <p:nvPr>
            <p:ph idx="1"/>
          </p:nvPr>
        </p:nvSpPr>
        <p:spPr>
          <a:xfrm>
            <a:off x="4636008" y="1825625"/>
            <a:ext cx="6717792" cy="4351338"/>
          </a:xfrm>
        </p:spPr>
        <p:txBody>
          <a:bodyPr>
            <a:normAutofit/>
          </a:bodyPr>
          <a:lstStyle/>
          <a:p>
            <a:r>
              <a:rPr lang="en-US" sz="2400"/>
              <a:t>Coffee enemas</a:t>
            </a:r>
          </a:p>
          <a:p>
            <a:r>
              <a:rPr lang="en-US" sz="2400"/>
              <a:t>Colonics</a:t>
            </a:r>
          </a:p>
          <a:p>
            <a:r>
              <a:rPr lang="en-US" sz="2400"/>
              <a:t>Castor oil packs</a:t>
            </a:r>
          </a:p>
          <a:p>
            <a:r>
              <a:rPr lang="en-US" sz="2400"/>
              <a:t>Lymph drainage</a:t>
            </a:r>
          </a:p>
          <a:p>
            <a:r>
              <a:rPr lang="en-US" sz="2400"/>
              <a:t>Sweating</a:t>
            </a:r>
          </a:p>
          <a:p>
            <a:r>
              <a:rPr lang="en-US" sz="2400"/>
              <a:t>Hydration</a:t>
            </a:r>
          </a:p>
          <a:p>
            <a:r>
              <a:rPr lang="en-US" sz="2400"/>
              <a:t>Ionic foot baths</a:t>
            </a:r>
          </a:p>
          <a:p>
            <a:r>
              <a:rPr lang="en-US" sz="2400"/>
              <a:t>Binders!</a:t>
            </a:r>
          </a:p>
        </p:txBody>
      </p:sp>
    </p:spTree>
    <p:extLst>
      <p:ext uri="{BB962C8B-B14F-4D97-AF65-F5344CB8AC3E}">
        <p14:creationId xmlns:p14="http://schemas.microsoft.com/office/powerpoint/2010/main" val="415391425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Binders</a:t>
            </a:r>
            <a:endParaRPr lang="en-US" dirty="0"/>
          </a:p>
        </p:txBody>
      </p:sp>
      <p:sp>
        <p:nvSpPr>
          <p:cNvPr id="3" name="Content Placeholder 2"/>
          <p:cNvSpPr>
            <a:spLocks noGrp="1"/>
          </p:cNvSpPr>
          <p:nvPr>
            <p:ph idx="1"/>
          </p:nvPr>
        </p:nvSpPr>
        <p:spPr/>
        <p:txBody>
          <a:bodyPr>
            <a:normAutofit lnSpcReduction="10000"/>
          </a:bodyPr>
          <a:lstStyle/>
          <a:p>
            <a:r>
              <a:rPr lang="en-US" dirty="0"/>
              <a:t>Binders attach to toxic metals, chemicals, bio-toxins, </a:t>
            </a:r>
            <a:r>
              <a:rPr lang="en-US" dirty="0" err="1"/>
              <a:t>etc</a:t>
            </a:r>
            <a:r>
              <a:rPr lang="en-US" dirty="0"/>
              <a:t>, and shuttle them out of the digestive tract, preventing </a:t>
            </a:r>
            <a:r>
              <a:rPr lang="en-US" dirty="0" smtClean="0"/>
              <a:t>reabsorption via enterohepatic recirculation</a:t>
            </a:r>
          </a:p>
          <a:p>
            <a:r>
              <a:rPr lang="en-US" dirty="0" smtClean="0"/>
              <a:t>Protect the kidneys</a:t>
            </a:r>
          </a:p>
          <a:p>
            <a:pPr lvl="1"/>
            <a:r>
              <a:rPr lang="en-US" dirty="0"/>
              <a:t>T</a:t>
            </a:r>
            <a:r>
              <a:rPr lang="en-US" dirty="0" smtClean="0"/>
              <a:t>oxins </a:t>
            </a:r>
            <a:r>
              <a:rPr lang="en-US" dirty="0"/>
              <a:t>are excreted through the feces instead of being absorbed by the bloodstream where the kidneys are required to filter them </a:t>
            </a:r>
            <a:r>
              <a:rPr lang="en-US" dirty="0" smtClean="0"/>
              <a:t>out</a:t>
            </a:r>
          </a:p>
          <a:p>
            <a:r>
              <a:rPr lang="en-US" dirty="0"/>
              <a:t>A general rule is to take binders 30 minutes prior to eating  </a:t>
            </a:r>
            <a:r>
              <a:rPr lang="en-US" dirty="0" smtClean="0"/>
              <a:t>or 1 hour after eating and away from taking </a:t>
            </a:r>
            <a:r>
              <a:rPr lang="en-US" dirty="0"/>
              <a:t>any supplements or </a:t>
            </a:r>
            <a:r>
              <a:rPr lang="en-US" dirty="0" smtClean="0"/>
              <a:t>medications</a:t>
            </a:r>
          </a:p>
          <a:p>
            <a:r>
              <a:rPr lang="en-US" dirty="0" smtClean="0"/>
              <a:t>Stay hydrated to prevent constipation</a:t>
            </a:r>
          </a:p>
          <a:p>
            <a:r>
              <a:rPr lang="en-US" dirty="0" smtClean="0"/>
              <a:t>Essential for any protocol</a:t>
            </a:r>
            <a:endParaRPr lang="en-US" dirty="0"/>
          </a:p>
        </p:txBody>
      </p:sp>
    </p:spTree>
    <p:extLst>
      <p:ext uri="{BB962C8B-B14F-4D97-AF65-F5344CB8AC3E}">
        <p14:creationId xmlns:p14="http://schemas.microsoft.com/office/powerpoint/2010/main" val="10585211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Binders</a:t>
            </a:r>
            <a:endParaRPr lang="en-US" dirty="0"/>
          </a:p>
        </p:txBody>
      </p:sp>
      <p:sp>
        <p:nvSpPr>
          <p:cNvPr id="3" name="Content Placeholder 2"/>
          <p:cNvSpPr>
            <a:spLocks noGrp="1"/>
          </p:cNvSpPr>
          <p:nvPr>
            <p:ph idx="1"/>
          </p:nvPr>
        </p:nvSpPr>
        <p:spPr>
          <a:xfrm>
            <a:off x="838200" y="1259174"/>
            <a:ext cx="10515600" cy="4917789"/>
          </a:xfrm>
        </p:spPr>
        <p:txBody>
          <a:bodyPr>
            <a:normAutofit fontScale="40000" lnSpcReduction="20000"/>
          </a:bodyPr>
          <a:lstStyle/>
          <a:p>
            <a:pPr fontAlgn="base"/>
            <a:r>
              <a:rPr lang="en-US" b="1" dirty="0">
                <a:hlinkClick r:id="rId2"/>
              </a:rPr>
              <a:t>Chlorella:</a:t>
            </a:r>
            <a:r>
              <a:rPr lang="en-US" dirty="0"/>
              <a:t> </a:t>
            </a:r>
            <a:r>
              <a:rPr lang="en-US" dirty="0">
                <a:hlinkClick r:id="rId2"/>
              </a:rPr>
              <a:t>Chlorella</a:t>
            </a:r>
            <a:r>
              <a:rPr lang="en-US" dirty="0"/>
              <a:t> is algae that has a high affinity for heavy metals, but also volatile organic compounds (VOCs), pesticides, herbicides, and mycotoxins. Because chlorella is a living organism, it has evolved to bind only to toxic metals, not essential minerals. For this reason, it can be used long term with no risk of nutritional deficiency over time. It is also a good idea to take chlorella before eating any higher mercury fish, such as tuna or swordfish.</a:t>
            </a:r>
          </a:p>
          <a:p>
            <a:pPr fontAlgn="base"/>
            <a:r>
              <a:rPr lang="en-US" dirty="0">
                <a:hlinkClick r:id="rId2"/>
              </a:rPr>
              <a:t>Chlorella</a:t>
            </a:r>
            <a:r>
              <a:rPr lang="en-US" dirty="0"/>
              <a:t> is algae that has a high affinity for heavy metals, but also volatile organic compounds (VOCs), pesticides, herbicides, and mycotoxins. Because chlorella is a living organism, it has evolved to bind only to toxic metals, not essential minerals. For this reason, it can be used long term with no risk of nutritional deficiency over time. It is also a good idea to take chlorella before eating any higher mercury fish, such as tuna or swordfish.</a:t>
            </a:r>
          </a:p>
          <a:p>
            <a:pPr fontAlgn="base"/>
            <a:r>
              <a:rPr lang="en-US" b="1" dirty="0" smtClean="0"/>
              <a:t>Charcoal</a:t>
            </a:r>
            <a:r>
              <a:rPr lang="en-US" b="1" dirty="0"/>
              <a:t>:</a:t>
            </a:r>
            <a:r>
              <a:rPr lang="en-US" dirty="0"/>
              <a:t> A very broad-spectrum binder that will bind a little bit of everything. This means it will bind toxins, as well as vitamins and minerals. For this reason, it is best used for acute situations, not long term. </a:t>
            </a:r>
          </a:p>
          <a:p>
            <a:pPr fontAlgn="base"/>
            <a:r>
              <a:rPr lang="en-US" b="1" dirty="0">
                <a:hlinkClick r:id="rId3"/>
              </a:rPr>
              <a:t>Clays:</a:t>
            </a:r>
            <a:r>
              <a:rPr lang="en-US" dirty="0"/>
              <a:t> </a:t>
            </a:r>
            <a:r>
              <a:rPr lang="en-US" dirty="0">
                <a:hlinkClick r:id="rId4"/>
              </a:rPr>
              <a:t>Zeolite</a:t>
            </a:r>
            <a:r>
              <a:rPr lang="en-US" dirty="0"/>
              <a:t>, </a:t>
            </a:r>
            <a:r>
              <a:rPr lang="en-US" dirty="0">
                <a:hlinkClick r:id="rId3"/>
              </a:rPr>
              <a:t>bentonite</a:t>
            </a:r>
            <a:r>
              <a:rPr lang="en-US" dirty="0"/>
              <a:t>, and </a:t>
            </a:r>
            <a:r>
              <a:rPr lang="en-US" dirty="0">
                <a:hlinkClick r:id="rId5"/>
              </a:rPr>
              <a:t>pyrophyllite</a:t>
            </a:r>
            <a:r>
              <a:rPr lang="en-US" dirty="0"/>
              <a:t> clays fall somewhere in between chlorella and charcoal. Clays are more selective to binding toxins than charcoal, but can still bind to nutrients. They are most commonly used for binding to </a:t>
            </a:r>
            <a:r>
              <a:rPr lang="en-US" dirty="0" err="1"/>
              <a:t>biotoxins</a:t>
            </a:r>
            <a:r>
              <a:rPr lang="en-US" dirty="0"/>
              <a:t> from mold and other microbes but can bind to other toxins as well. Clays are usually used for weeks to months at a time</a:t>
            </a:r>
            <a:r>
              <a:rPr lang="en-US" dirty="0" smtClean="0"/>
              <a:t>.</a:t>
            </a:r>
            <a:endParaRPr lang="en-US" dirty="0"/>
          </a:p>
          <a:p>
            <a:pPr fontAlgn="base"/>
            <a:r>
              <a:rPr lang="en-US" b="1" dirty="0">
                <a:hlinkClick r:id="rId6"/>
              </a:rPr>
              <a:t>Enterosgel:</a:t>
            </a:r>
            <a:r>
              <a:rPr lang="en-US" dirty="0"/>
              <a:t> A silica-based gel that has a high affinity for aluminum. It is also good for binding to gut endotoxins and is marketed to be used for food poisoning. It has a low affinity for vitamins and minerals</a:t>
            </a:r>
            <a:r>
              <a:rPr lang="en-US" dirty="0" smtClean="0"/>
              <a:t>.</a:t>
            </a:r>
            <a:endParaRPr lang="en-US" dirty="0"/>
          </a:p>
          <a:p>
            <a:pPr fontAlgn="base"/>
            <a:r>
              <a:rPr lang="en-US" b="1" dirty="0"/>
              <a:t>Silica-Rich Mineral Waters:</a:t>
            </a:r>
            <a:r>
              <a:rPr lang="en-US" dirty="0"/>
              <a:t> Silica easily obtained through mineral water can bind to aluminum</a:t>
            </a:r>
            <a:r>
              <a:rPr lang="en-US" dirty="0" smtClean="0"/>
              <a:t>.</a:t>
            </a:r>
            <a:endParaRPr lang="en-US" dirty="0"/>
          </a:p>
          <a:p>
            <a:pPr fontAlgn="base"/>
            <a:r>
              <a:rPr lang="en-US" b="1" dirty="0">
                <a:hlinkClick r:id="rId7"/>
              </a:rPr>
              <a:t>Biosil</a:t>
            </a:r>
            <a:r>
              <a:rPr lang="en-US" b="1" dirty="0"/>
              <a:t> and Other Silica Products:</a:t>
            </a:r>
            <a:r>
              <a:rPr lang="en-US" dirty="0"/>
              <a:t> Bind mostly to aluminum, but also other trivalent metals like thallium and tin</a:t>
            </a:r>
            <a:r>
              <a:rPr lang="en-US" dirty="0" smtClean="0"/>
              <a:t>.</a:t>
            </a:r>
            <a:endParaRPr lang="en-US" dirty="0"/>
          </a:p>
          <a:p>
            <a:pPr fontAlgn="base"/>
            <a:r>
              <a:rPr lang="en-US" b="1" dirty="0"/>
              <a:t>Cholestyramine and </a:t>
            </a:r>
            <a:r>
              <a:rPr lang="en-US" b="1" dirty="0" err="1"/>
              <a:t>Welchol</a:t>
            </a:r>
            <a:r>
              <a:rPr lang="en-US" b="1" dirty="0"/>
              <a:t>:</a:t>
            </a:r>
            <a:r>
              <a:rPr lang="en-US" dirty="0"/>
              <a:t> These are prescription medications that were developed to bind cholesterol. They are commonly used to bind to mycotoxins, but they can decrease absorption of fat-soluble vitamins over time</a:t>
            </a:r>
            <a:r>
              <a:rPr lang="en-US" dirty="0" smtClean="0"/>
              <a:t>.</a:t>
            </a:r>
            <a:endParaRPr lang="en-US" dirty="0"/>
          </a:p>
          <a:p>
            <a:pPr fontAlgn="base"/>
            <a:r>
              <a:rPr lang="en-US" b="1" dirty="0"/>
              <a:t>Chitosan:</a:t>
            </a:r>
            <a:r>
              <a:rPr lang="en-US" dirty="0"/>
              <a:t> A compound derived from crustaceans that has a binding ability almost identical to </a:t>
            </a:r>
            <a:r>
              <a:rPr lang="en-US" dirty="0" err="1"/>
              <a:t>welchol</a:t>
            </a:r>
            <a:r>
              <a:rPr lang="en-US" dirty="0" smtClean="0"/>
              <a:t>.</a:t>
            </a:r>
            <a:endParaRPr lang="en-US" dirty="0"/>
          </a:p>
          <a:p>
            <a:pPr fontAlgn="base"/>
            <a:r>
              <a:rPr lang="en-US" b="1" dirty="0">
                <a:hlinkClick r:id="rId8"/>
              </a:rPr>
              <a:t>Modified Citrus Pectin: </a:t>
            </a:r>
            <a:r>
              <a:rPr lang="en-US" dirty="0"/>
              <a:t>A fiber made from the peel of citrus fruits that has a high affinity for lead, but also other heavy metals. It also has some immune-modulating properties</a:t>
            </a:r>
            <a:r>
              <a:rPr lang="en-US" dirty="0" smtClean="0"/>
              <a:t>.</a:t>
            </a:r>
            <a:endParaRPr lang="en-US" dirty="0"/>
          </a:p>
          <a:p>
            <a:pPr fontAlgn="base"/>
            <a:r>
              <a:rPr lang="en-US" b="1" dirty="0"/>
              <a:t>Fiber</a:t>
            </a:r>
            <a:r>
              <a:rPr lang="en-US" dirty="0"/>
              <a:t>: Plant fibers have a weak affinity for many different toxins. Fiber can easily be obtained through the diet or supplemented</a:t>
            </a:r>
            <a:r>
              <a:rPr lang="en-US" dirty="0" smtClean="0"/>
              <a:t>.</a:t>
            </a:r>
            <a:endParaRPr lang="en-US" dirty="0"/>
          </a:p>
          <a:p>
            <a:pPr fontAlgn="base"/>
            <a:r>
              <a:rPr lang="en-US" b="1" dirty="0" err="1"/>
              <a:t>Humic</a:t>
            </a:r>
            <a:r>
              <a:rPr lang="en-US" b="1" dirty="0"/>
              <a:t> and </a:t>
            </a:r>
            <a:r>
              <a:rPr lang="en-US" b="1" dirty="0" err="1"/>
              <a:t>Fulvic</a:t>
            </a:r>
            <a:r>
              <a:rPr lang="en-US" b="1" dirty="0"/>
              <a:t> Acids:</a:t>
            </a:r>
            <a:r>
              <a:rPr lang="en-US" dirty="0"/>
              <a:t> These are made of decomposed plant matter, essentially dirt. They have been shown to detox glyphosate</a:t>
            </a:r>
            <a:r>
              <a:rPr lang="en-US" dirty="0" smtClean="0"/>
              <a:t>.</a:t>
            </a:r>
            <a:endParaRPr lang="en-US" dirty="0"/>
          </a:p>
          <a:p>
            <a:pPr fontAlgn="base"/>
            <a:r>
              <a:rPr lang="en-US" b="1" dirty="0" err="1" smtClean="0"/>
              <a:t>Microsilica</a:t>
            </a:r>
            <a:r>
              <a:rPr lang="en-US" b="1" dirty="0" smtClean="0"/>
              <a:t>:</a:t>
            </a:r>
            <a:r>
              <a:rPr lang="en-US" dirty="0"/>
              <a:t> A specially designed silica molecule that has a very high affinity for heavy metals.</a:t>
            </a:r>
          </a:p>
          <a:p>
            <a:endParaRPr lang="en-US" dirty="0"/>
          </a:p>
        </p:txBody>
      </p:sp>
    </p:spTree>
    <p:extLst>
      <p:ext uri="{BB962C8B-B14F-4D97-AF65-F5344CB8AC3E}">
        <p14:creationId xmlns:p14="http://schemas.microsoft.com/office/powerpoint/2010/main" val="166448473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Parasite Treatment  needs a Comprehensive </a:t>
            </a:r>
            <a:r>
              <a:rPr lang="en-US" dirty="0"/>
              <a:t>T</a:t>
            </a:r>
            <a:r>
              <a:rPr lang="en-US" dirty="0" smtClean="0"/>
              <a:t>reatment </a:t>
            </a:r>
            <a:r>
              <a:rPr lang="en-US" dirty="0"/>
              <a:t>A</a:t>
            </a:r>
            <a:r>
              <a:rPr lang="en-US" dirty="0" smtClean="0"/>
              <a:t>pproach</a:t>
            </a:r>
            <a:endParaRPr lang="en-US" dirty="0"/>
          </a:p>
        </p:txBody>
      </p:sp>
      <p:sp>
        <p:nvSpPr>
          <p:cNvPr id="3" name="Content Placeholder 2"/>
          <p:cNvSpPr>
            <a:spLocks noGrp="1"/>
          </p:cNvSpPr>
          <p:nvPr>
            <p:ph idx="1"/>
          </p:nvPr>
        </p:nvSpPr>
        <p:spPr/>
        <p:txBody>
          <a:bodyPr/>
          <a:lstStyle/>
          <a:p>
            <a:r>
              <a:rPr lang="en-US" dirty="0" smtClean="0"/>
              <a:t>Strengthen Immune System</a:t>
            </a:r>
          </a:p>
          <a:p>
            <a:r>
              <a:rPr lang="en-US" dirty="0" smtClean="0"/>
              <a:t>Support the Microbiome</a:t>
            </a:r>
          </a:p>
          <a:p>
            <a:r>
              <a:rPr lang="en-US" dirty="0" smtClean="0"/>
              <a:t>Support Organs of Elimination</a:t>
            </a:r>
          </a:p>
          <a:p>
            <a:r>
              <a:rPr lang="en-US" dirty="0" smtClean="0"/>
              <a:t>Always Include Binders</a:t>
            </a:r>
          </a:p>
          <a:p>
            <a:r>
              <a:rPr lang="en-US" dirty="0" smtClean="0"/>
              <a:t>Rotate Strategies</a:t>
            </a:r>
          </a:p>
          <a:p>
            <a:r>
              <a:rPr lang="en-US" dirty="0" smtClean="0"/>
              <a:t>Are </a:t>
            </a:r>
            <a:r>
              <a:rPr lang="en-US" smtClean="0"/>
              <a:t>there interference fields that need to be addressed?</a:t>
            </a:r>
            <a:endParaRPr lang="en-US" dirty="0" smtClean="0"/>
          </a:p>
          <a:p>
            <a:r>
              <a:rPr lang="en-US" dirty="0" smtClean="0"/>
              <a:t>Reflect on what parasitic energies do you have in your life</a:t>
            </a:r>
          </a:p>
          <a:p>
            <a:r>
              <a:rPr lang="en-US" dirty="0" smtClean="0"/>
              <a:t>Reflect on unresolved trauma</a:t>
            </a:r>
          </a:p>
          <a:p>
            <a:endParaRPr lang="en-US" dirty="0"/>
          </a:p>
        </p:txBody>
      </p:sp>
    </p:spTree>
    <p:extLst>
      <p:ext uri="{BB962C8B-B14F-4D97-AF65-F5344CB8AC3E}">
        <p14:creationId xmlns:p14="http://schemas.microsoft.com/office/powerpoint/2010/main" val="161717219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2951</TotalTime>
  <Words>1209</Words>
  <Application>Microsoft Macintosh PowerPoint</Application>
  <PresentationFormat>Widescreen</PresentationFormat>
  <Paragraphs>163</Paragraphs>
  <Slides>20</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20</vt:i4>
      </vt:variant>
    </vt:vector>
  </HeadingPairs>
  <TitlesOfParts>
    <vt:vector size="24" baseType="lpstr">
      <vt:lpstr>Calibri</vt:lpstr>
      <vt:lpstr>Calibri Light</vt:lpstr>
      <vt:lpstr>Arial</vt:lpstr>
      <vt:lpstr>Office Theme</vt:lpstr>
      <vt:lpstr>Parasite 101</vt:lpstr>
      <vt:lpstr>Straight from the CDC</vt:lpstr>
      <vt:lpstr>What are parasites?</vt:lpstr>
      <vt:lpstr>Protozoa</vt:lpstr>
      <vt:lpstr>Helminths</vt:lpstr>
      <vt:lpstr>Ectoparasites</vt:lpstr>
      <vt:lpstr>“Tick” Borne Infections/Lyme Disease </vt:lpstr>
      <vt:lpstr>Symptoms of Parasites</vt:lpstr>
      <vt:lpstr>How do we become susceptible to parasitic infections?</vt:lpstr>
      <vt:lpstr>Heavy Metals and Parasites  (Quotes from Dr. K)</vt:lpstr>
      <vt:lpstr>Klinghardt Axiom</vt:lpstr>
      <vt:lpstr>Common Parasites I see in Practice</vt:lpstr>
      <vt:lpstr>Why are they so hard to test for?</vt:lpstr>
      <vt:lpstr>Moon Cycle</vt:lpstr>
      <vt:lpstr>Common Strategies</vt:lpstr>
      <vt:lpstr>What is Die Off</vt:lpstr>
      <vt:lpstr>Importance of Detox Therapies</vt:lpstr>
      <vt:lpstr>Binders</vt:lpstr>
      <vt:lpstr>Binders</vt:lpstr>
      <vt:lpstr>Parasite Treatment  needs a Comprehensive Treatment Approach</vt:lpstr>
    </vt:vector>
  </TitlesOfParts>
  <Company/>
  <LinksUpToDate>false</LinksUpToDate>
  <SharedDoc>false</SharedDoc>
  <HyperlinksChanged>false</HyperlinksChanged>
  <AppVersion>15.0041</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Parasite 101</dc:title>
  <dc:creator>Christine Schaffner</dc:creator>
  <cp:lastModifiedBy>Christine Schaffner</cp:lastModifiedBy>
  <cp:revision>20</cp:revision>
  <dcterms:created xsi:type="dcterms:W3CDTF">2018-03-04T01:47:39Z</dcterms:created>
  <dcterms:modified xsi:type="dcterms:W3CDTF">2018-03-09T18:52:46Z</dcterms:modified>
</cp:coreProperties>
</file>